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095" r:id="rId2"/>
    <p:sldId id="269" r:id="rId3"/>
    <p:sldId id="2132" r:id="rId4"/>
    <p:sldId id="2130" r:id="rId5"/>
    <p:sldId id="2135" r:id="rId6"/>
    <p:sldId id="2120" r:id="rId7"/>
    <p:sldId id="2131" r:id="rId8"/>
    <p:sldId id="2136" r:id="rId9"/>
    <p:sldId id="2138" r:id="rId10"/>
    <p:sldId id="2137" r:id="rId11"/>
    <p:sldId id="2139" r:id="rId12"/>
    <p:sldId id="2121" r:id="rId13"/>
    <p:sldId id="279" r:id="rId14"/>
    <p:sldId id="2140" r:id="rId15"/>
    <p:sldId id="2141" r:id="rId16"/>
    <p:sldId id="2142" r:id="rId17"/>
    <p:sldId id="2143" r:id="rId18"/>
    <p:sldId id="2144" r:id="rId19"/>
    <p:sldId id="2145" r:id="rId20"/>
    <p:sldId id="2147" r:id="rId21"/>
    <p:sldId id="2148" r:id="rId22"/>
    <p:sldId id="2149" r:id="rId23"/>
    <p:sldId id="2150" r:id="rId24"/>
    <p:sldId id="215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20000"/>
    <a:srgbClr val="FF0101"/>
    <a:srgbClr val="FF6600"/>
    <a:srgbClr val="0096D2"/>
    <a:srgbClr val="0076A4"/>
    <a:srgbClr val="5C5C5C"/>
    <a:srgbClr val="595959"/>
    <a:srgbClr val="CC0000"/>
    <a:srgbClr val="E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16" autoAdjust="0"/>
    <p:restoredTop sz="94660"/>
  </p:normalViewPr>
  <p:slideViewPr>
    <p:cSldViewPr snapToGrid="0">
      <p:cViewPr varScale="1">
        <p:scale>
          <a:sx n="89" d="100"/>
          <a:sy n="89" d="100"/>
        </p:scale>
        <p:origin x="48" y="1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0ECD0-2CDA-4D36-A1D7-E845F0AE15E5}" type="datetimeFigureOut">
              <a:rPr lang="zh-CN" altLang="en-US" smtClean="0"/>
              <a:t>2020/8/13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6B128-B55F-4603-BBFB-9BA548018675}" type="slidenum">
              <a:rPr lang="zh-CN" altLang="en-US" smtClean="0"/>
              <a:t>‹#›</a:t>
            </a:fld>
            <a:endParaRPr lang="zh-CN" altLang="en-US"/>
          </a:p>
        </p:txBody>
      </p:sp>
    </p:spTree>
    <p:extLst>
      <p:ext uri="{BB962C8B-B14F-4D97-AF65-F5344CB8AC3E}">
        <p14:creationId xmlns:p14="http://schemas.microsoft.com/office/powerpoint/2010/main" val="1449781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2</a:t>
            </a:fld>
            <a:endParaRPr lang="zh-CN" altLang="en-US"/>
          </a:p>
        </p:txBody>
      </p:sp>
    </p:spTree>
    <p:extLst>
      <p:ext uri="{BB962C8B-B14F-4D97-AF65-F5344CB8AC3E}">
        <p14:creationId xmlns:p14="http://schemas.microsoft.com/office/powerpoint/2010/main" val="2782958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17</a:t>
            </a:fld>
            <a:endParaRPr lang="zh-CN" altLang="en-US"/>
          </a:p>
        </p:txBody>
      </p:sp>
    </p:spTree>
    <p:extLst>
      <p:ext uri="{BB962C8B-B14F-4D97-AF65-F5344CB8AC3E}">
        <p14:creationId xmlns:p14="http://schemas.microsoft.com/office/powerpoint/2010/main" val="23304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18</a:t>
            </a:fld>
            <a:endParaRPr lang="zh-CN" altLang="en-US"/>
          </a:p>
        </p:txBody>
      </p:sp>
    </p:spTree>
    <p:extLst>
      <p:ext uri="{BB962C8B-B14F-4D97-AF65-F5344CB8AC3E}">
        <p14:creationId xmlns:p14="http://schemas.microsoft.com/office/powerpoint/2010/main" val="4292553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19</a:t>
            </a:fld>
            <a:endParaRPr lang="zh-CN" altLang="en-US"/>
          </a:p>
        </p:txBody>
      </p:sp>
    </p:spTree>
    <p:extLst>
      <p:ext uri="{BB962C8B-B14F-4D97-AF65-F5344CB8AC3E}">
        <p14:creationId xmlns:p14="http://schemas.microsoft.com/office/powerpoint/2010/main" val="230502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20</a:t>
            </a:fld>
            <a:endParaRPr lang="zh-CN" altLang="en-US"/>
          </a:p>
        </p:txBody>
      </p:sp>
    </p:spTree>
    <p:extLst>
      <p:ext uri="{BB962C8B-B14F-4D97-AF65-F5344CB8AC3E}">
        <p14:creationId xmlns:p14="http://schemas.microsoft.com/office/powerpoint/2010/main" val="2197976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21</a:t>
            </a:fld>
            <a:endParaRPr lang="zh-CN" altLang="en-US"/>
          </a:p>
        </p:txBody>
      </p:sp>
    </p:spTree>
    <p:extLst>
      <p:ext uri="{BB962C8B-B14F-4D97-AF65-F5344CB8AC3E}">
        <p14:creationId xmlns:p14="http://schemas.microsoft.com/office/powerpoint/2010/main" val="2427624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22</a:t>
            </a:fld>
            <a:endParaRPr lang="zh-CN" altLang="en-US"/>
          </a:p>
        </p:txBody>
      </p:sp>
    </p:spTree>
    <p:extLst>
      <p:ext uri="{BB962C8B-B14F-4D97-AF65-F5344CB8AC3E}">
        <p14:creationId xmlns:p14="http://schemas.microsoft.com/office/powerpoint/2010/main" val="193331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23</a:t>
            </a:fld>
            <a:endParaRPr lang="zh-CN" altLang="en-US"/>
          </a:p>
        </p:txBody>
      </p:sp>
    </p:spTree>
    <p:extLst>
      <p:ext uri="{BB962C8B-B14F-4D97-AF65-F5344CB8AC3E}">
        <p14:creationId xmlns:p14="http://schemas.microsoft.com/office/powerpoint/2010/main" val="3352519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24</a:t>
            </a:fld>
            <a:endParaRPr lang="zh-CN" altLang="en-US"/>
          </a:p>
        </p:txBody>
      </p:sp>
    </p:spTree>
    <p:extLst>
      <p:ext uri="{BB962C8B-B14F-4D97-AF65-F5344CB8AC3E}">
        <p14:creationId xmlns:p14="http://schemas.microsoft.com/office/powerpoint/2010/main" val="13942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3</a:t>
            </a:fld>
            <a:endParaRPr lang="zh-CN" altLang="en-US"/>
          </a:p>
        </p:txBody>
      </p:sp>
    </p:spTree>
    <p:extLst>
      <p:ext uri="{BB962C8B-B14F-4D97-AF65-F5344CB8AC3E}">
        <p14:creationId xmlns:p14="http://schemas.microsoft.com/office/powerpoint/2010/main" val="78904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5</a:t>
            </a:fld>
            <a:endParaRPr lang="zh-CN" altLang="en-US"/>
          </a:p>
        </p:txBody>
      </p:sp>
    </p:spTree>
    <p:extLst>
      <p:ext uri="{BB962C8B-B14F-4D97-AF65-F5344CB8AC3E}">
        <p14:creationId xmlns:p14="http://schemas.microsoft.com/office/powerpoint/2010/main" val="209604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8</a:t>
            </a:fld>
            <a:endParaRPr lang="zh-CN" altLang="en-US"/>
          </a:p>
        </p:txBody>
      </p:sp>
    </p:spTree>
    <p:extLst>
      <p:ext uri="{BB962C8B-B14F-4D97-AF65-F5344CB8AC3E}">
        <p14:creationId xmlns:p14="http://schemas.microsoft.com/office/powerpoint/2010/main" val="165844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9</a:t>
            </a:fld>
            <a:endParaRPr lang="zh-CN" altLang="en-US"/>
          </a:p>
        </p:txBody>
      </p:sp>
    </p:spTree>
    <p:extLst>
      <p:ext uri="{BB962C8B-B14F-4D97-AF65-F5344CB8AC3E}">
        <p14:creationId xmlns:p14="http://schemas.microsoft.com/office/powerpoint/2010/main" val="3865202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13</a:t>
            </a:fld>
            <a:endParaRPr lang="zh-CN" altLang="en-US"/>
          </a:p>
        </p:txBody>
      </p:sp>
    </p:spTree>
    <p:extLst>
      <p:ext uri="{BB962C8B-B14F-4D97-AF65-F5344CB8AC3E}">
        <p14:creationId xmlns:p14="http://schemas.microsoft.com/office/powerpoint/2010/main" val="151453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14</a:t>
            </a:fld>
            <a:endParaRPr lang="zh-CN" altLang="en-US"/>
          </a:p>
        </p:txBody>
      </p:sp>
    </p:spTree>
    <p:extLst>
      <p:ext uri="{BB962C8B-B14F-4D97-AF65-F5344CB8AC3E}">
        <p14:creationId xmlns:p14="http://schemas.microsoft.com/office/powerpoint/2010/main" val="174105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15</a:t>
            </a:fld>
            <a:endParaRPr lang="zh-CN" altLang="en-US"/>
          </a:p>
        </p:txBody>
      </p:sp>
    </p:spTree>
    <p:extLst>
      <p:ext uri="{BB962C8B-B14F-4D97-AF65-F5344CB8AC3E}">
        <p14:creationId xmlns:p14="http://schemas.microsoft.com/office/powerpoint/2010/main" val="5740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38132C-5C63-460A-ABFF-37792DBBEF42}" type="slidenum">
              <a:rPr lang="zh-CN" altLang="en-US" smtClean="0"/>
              <a:t>16</a:t>
            </a:fld>
            <a:endParaRPr lang="zh-CN" altLang="en-US"/>
          </a:p>
        </p:txBody>
      </p:sp>
    </p:spTree>
    <p:extLst>
      <p:ext uri="{BB962C8B-B14F-4D97-AF65-F5344CB8AC3E}">
        <p14:creationId xmlns:p14="http://schemas.microsoft.com/office/powerpoint/2010/main" val="889417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jp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8A0D94F-1693-46AC-937B-9A472A502420}"/>
              </a:ext>
            </a:extLst>
          </p:cNvPr>
          <p:cNvSpPr/>
          <p:nvPr userDrawn="1"/>
        </p:nvSpPr>
        <p:spPr>
          <a:xfrm>
            <a:off x="-588208" y="1654723"/>
            <a:ext cx="7922937" cy="1482650"/>
          </a:xfrm>
          <a:prstGeom prst="rect">
            <a:avLst/>
          </a:prstGeom>
        </p:spPr>
        <p:txBody>
          <a:bodyPr wrap="square">
            <a:spAutoFit/>
          </a:bodyPr>
          <a:lstStyle/>
          <a:p>
            <a:pPr lvl="0" algn="ctr">
              <a:lnSpc>
                <a:spcPct val="150000"/>
              </a:lnSpc>
            </a:pPr>
            <a:r>
              <a:rPr lang="zh-CN" altLang="en-US" sz="3200" b="1" dirty="0">
                <a:solidFill>
                  <a:schemeClr val="accent1"/>
                </a:solidFill>
                <a:latin typeface="微软雅黑" panose="020B0503020204020204" pitchFamily="34" charset="-122"/>
                <a:ea typeface="微软雅黑" panose="020B0503020204020204" pitchFamily="34" charset="-122"/>
              </a:rPr>
              <a:t>华夏幸福</a:t>
            </a:r>
            <a:endParaRPr lang="en-US" altLang="zh-CN" sz="3200" b="1" dirty="0">
              <a:solidFill>
                <a:schemeClr val="accent1"/>
              </a:solidFill>
              <a:latin typeface="微软雅黑" panose="020B0503020204020204" pitchFamily="34" charset="-122"/>
              <a:ea typeface="微软雅黑" panose="020B0503020204020204" pitchFamily="34" charset="-122"/>
            </a:endParaRPr>
          </a:p>
          <a:p>
            <a:pPr lvl="0" algn="ctr">
              <a:lnSpc>
                <a:spcPct val="150000"/>
              </a:lnSpc>
            </a:pPr>
            <a:r>
              <a:rPr lang="zh-CN" altLang="en-US" sz="3200" b="1" dirty="0">
                <a:solidFill>
                  <a:srgbClr val="443C9B">
                    <a:lumMod val="50000"/>
                  </a:srgbClr>
                </a:solidFill>
                <a:latin typeface="微软雅黑" panose="020B0503020204020204" pitchFamily="34" charset="-122"/>
                <a:ea typeface="微软雅黑" panose="020B0503020204020204" pitchFamily="34" charset="-122"/>
              </a:rPr>
              <a:t>商业模式和业务分析</a:t>
            </a:r>
          </a:p>
        </p:txBody>
      </p:sp>
      <p:sp>
        <p:nvSpPr>
          <p:cNvPr id="10" name="Text Box 4">
            <a:extLst>
              <a:ext uri="{FF2B5EF4-FFF2-40B4-BE49-F238E27FC236}">
                <a16:creationId xmlns:a16="http://schemas.microsoft.com/office/drawing/2014/main" id="{4E202C94-DC88-4940-B835-7C7B6178C304}"/>
              </a:ext>
            </a:extLst>
          </p:cNvPr>
          <p:cNvSpPr txBox="1">
            <a:spLocks noChangeArrowheads="1"/>
          </p:cNvSpPr>
          <p:nvPr userDrawn="1"/>
        </p:nvSpPr>
        <p:spPr bwMode="auto">
          <a:xfrm>
            <a:off x="1631775" y="4895098"/>
            <a:ext cx="3482975" cy="710067"/>
          </a:xfrm>
          <a:prstGeom prst="rect">
            <a:avLst/>
          </a:prstGeom>
          <a:noFill/>
          <a:ln>
            <a:noFill/>
          </a:ln>
        </p:spPr>
        <p:txBody>
          <a:bodyPr lIns="90000" tIns="46800" rIns="90000" bIns="46800">
            <a:spAutoFit/>
          </a:bodyPr>
          <a:lstStyle>
            <a:lvl1pPr eaLnBrk="0" hangingPunct="0">
              <a:defRPr kumimoji="1" sz="1600">
                <a:solidFill>
                  <a:schemeClr val="tx1"/>
                </a:solidFill>
                <a:latin typeface="Times New Roman" charset="0"/>
                <a:ea typeface="宋体" charset="0"/>
                <a:cs typeface="宋体" charset="0"/>
              </a:defRPr>
            </a:lvl1pPr>
            <a:lvl2pPr marL="742950" indent="-285750" eaLnBrk="0" hangingPunct="0">
              <a:defRPr kumimoji="1" sz="1600">
                <a:solidFill>
                  <a:schemeClr val="tx1"/>
                </a:solidFill>
                <a:latin typeface="Times New Roman" charset="0"/>
                <a:ea typeface="宋体" charset="0"/>
                <a:cs typeface="宋体" charset="0"/>
              </a:defRPr>
            </a:lvl2pPr>
            <a:lvl3pPr marL="1143000" indent="-228600" eaLnBrk="0" hangingPunct="0">
              <a:defRPr kumimoji="1" sz="1600">
                <a:solidFill>
                  <a:schemeClr val="tx1"/>
                </a:solidFill>
                <a:latin typeface="Times New Roman" charset="0"/>
                <a:ea typeface="宋体" charset="0"/>
                <a:cs typeface="宋体" charset="0"/>
              </a:defRPr>
            </a:lvl3pPr>
            <a:lvl4pPr marL="1600200" indent="-228600" eaLnBrk="0" hangingPunct="0">
              <a:defRPr kumimoji="1" sz="1600">
                <a:solidFill>
                  <a:schemeClr val="tx1"/>
                </a:solidFill>
                <a:latin typeface="Times New Roman" charset="0"/>
                <a:ea typeface="宋体" charset="0"/>
                <a:cs typeface="宋体" charset="0"/>
              </a:defRPr>
            </a:lvl4pPr>
            <a:lvl5pPr marL="2057400" indent="-228600" eaLnBrk="0" hangingPunct="0">
              <a:defRPr kumimoji="1" sz="1600">
                <a:solidFill>
                  <a:schemeClr val="tx1"/>
                </a:solidFill>
                <a:latin typeface="Times New Roman" charset="0"/>
                <a:ea typeface="宋体" charset="0"/>
                <a:cs typeface="宋体" charset="0"/>
              </a:defRPr>
            </a:lvl5pPr>
            <a:lvl6pPr marL="2514600" indent="-228600" algn="ctr" eaLnBrk="0" fontAlgn="base" hangingPunct="0">
              <a:spcBef>
                <a:spcPct val="0"/>
              </a:spcBef>
              <a:spcAft>
                <a:spcPct val="0"/>
              </a:spcAft>
              <a:defRPr kumimoji="1" sz="1600">
                <a:solidFill>
                  <a:schemeClr val="tx1"/>
                </a:solidFill>
                <a:latin typeface="Times New Roman" charset="0"/>
                <a:ea typeface="宋体" charset="0"/>
                <a:cs typeface="宋体" charset="0"/>
              </a:defRPr>
            </a:lvl6pPr>
            <a:lvl7pPr marL="2971800" indent="-228600" algn="ctr" eaLnBrk="0" fontAlgn="base" hangingPunct="0">
              <a:spcBef>
                <a:spcPct val="0"/>
              </a:spcBef>
              <a:spcAft>
                <a:spcPct val="0"/>
              </a:spcAft>
              <a:defRPr kumimoji="1" sz="1600">
                <a:solidFill>
                  <a:schemeClr val="tx1"/>
                </a:solidFill>
                <a:latin typeface="Times New Roman" charset="0"/>
                <a:ea typeface="宋体" charset="0"/>
                <a:cs typeface="宋体" charset="0"/>
              </a:defRPr>
            </a:lvl7pPr>
            <a:lvl8pPr marL="3429000" indent="-228600" algn="ctr" eaLnBrk="0" fontAlgn="base" hangingPunct="0">
              <a:spcBef>
                <a:spcPct val="0"/>
              </a:spcBef>
              <a:spcAft>
                <a:spcPct val="0"/>
              </a:spcAft>
              <a:defRPr kumimoji="1" sz="1600">
                <a:solidFill>
                  <a:schemeClr val="tx1"/>
                </a:solidFill>
                <a:latin typeface="Times New Roman" charset="0"/>
                <a:ea typeface="宋体" charset="0"/>
                <a:cs typeface="宋体" charset="0"/>
              </a:defRPr>
            </a:lvl8pPr>
            <a:lvl9pPr marL="3886200" indent="-228600" algn="ctr" eaLnBrk="0" fontAlgn="base" hangingPunct="0">
              <a:spcBef>
                <a:spcPct val="0"/>
              </a:spcBef>
              <a:spcAft>
                <a:spcPct val="0"/>
              </a:spcAft>
              <a:defRPr kumimoji="1" sz="1600">
                <a:solidFill>
                  <a:schemeClr val="tx1"/>
                </a:solidFill>
                <a:latin typeface="Times New Roman" charset="0"/>
                <a:ea typeface="宋体" charset="0"/>
                <a:cs typeface="宋体" charset="0"/>
              </a:defRPr>
            </a:lvl9pPr>
          </a:lstStyle>
          <a:p>
            <a:pPr algn="ctr" eaLnBrk="1" hangingPunct="1">
              <a:lnSpc>
                <a:spcPct val="125000"/>
              </a:lnSpc>
              <a:defRPr/>
            </a:pPr>
            <a:r>
              <a:rPr lang="zh-CN" altLang="en-US"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上海攀成德企业管理顾问有限公司</a:t>
            </a:r>
            <a:endParaRPr lang="en-US" altLang="zh-CN"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algn="ctr" eaLnBrk="1" hangingPunct="1">
              <a:lnSpc>
                <a:spcPct val="125000"/>
              </a:lnSpc>
              <a:defRPr/>
            </a:pPr>
            <a:r>
              <a:rPr lang="en-US" altLang="zh-CN"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2020</a:t>
            </a:r>
            <a:r>
              <a:rPr lang="zh-CN" altLang="en-US"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年</a:t>
            </a:r>
            <a:r>
              <a:rPr lang="en-US" altLang="zh-CN"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8</a:t>
            </a:r>
            <a:r>
              <a:rPr lang="zh-CN" altLang="en-US"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rPr>
              <a:t>月</a:t>
            </a:r>
            <a:endParaRPr kumimoji="0" lang="zh-CN" altLang="en-US" sz="1600" b="1"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11" name="Object 146">
            <a:extLst>
              <a:ext uri="{FF2B5EF4-FFF2-40B4-BE49-F238E27FC236}">
                <a16:creationId xmlns:a16="http://schemas.microsoft.com/office/drawing/2014/main" id="{9376B363-32F8-4C94-8DDB-D9461CFD799D}"/>
              </a:ext>
            </a:extLst>
          </p:cNvPr>
          <p:cNvGraphicFramePr>
            <a:graphicFrameLocks noChangeAspect="1"/>
          </p:cNvGraphicFramePr>
          <p:nvPr userDrawn="1">
            <p:extLst>
              <p:ext uri="{D42A27DB-BD31-4B8C-83A1-F6EECF244321}">
                <p14:modId xmlns:p14="http://schemas.microsoft.com/office/powerpoint/2010/main" val="2928350926"/>
              </p:ext>
            </p:extLst>
          </p:nvPr>
        </p:nvGraphicFramePr>
        <p:xfrm>
          <a:off x="3057957" y="4118283"/>
          <a:ext cx="630609" cy="566685"/>
        </p:xfrm>
        <a:graphic>
          <a:graphicData uri="http://schemas.openxmlformats.org/presentationml/2006/ole">
            <mc:AlternateContent xmlns:mc="http://schemas.openxmlformats.org/markup-compatibility/2006">
              <mc:Choice xmlns:v="urn:schemas-microsoft-com:vml" Requires="v">
                <p:oleObj spid="_x0000_s2304" name="位图图像" r:id="rId3" imgW="743054" imgH="762106" progId="PBrush">
                  <p:embed/>
                </p:oleObj>
              </mc:Choice>
              <mc:Fallback>
                <p:oleObj name="位图图像" r:id="rId3" imgW="743054" imgH="762106" progId="PBrush">
                  <p:embed/>
                  <p:pic>
                    <p:nvPicPr>
                      <p:cNvPr id="8" name="Object 146">
                        <a:extLst>
                          <a:ext uri="{FF2B5EF4-FFF2-40B4-BE49-F238E27FC236}">
                            <a16:creationId xmlns:a16="http://schemas.microsoft.com/office/drawing/2014/main" id="{A3D5A8CF-479E-4287-90B7-B78AEBD8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957" y="4118283"/>
                        <a:ext cx="630609" cy="566685"/>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id="{6E82B70E-3C1B-4221-AC63-A1D726257D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30667" y="1426263"/>
            <a:ext cx="5873406" cy="4232790"/>
          </a:xfrm>
          <a:prstGeom prst="rect">
            <a:avLst/>
          </a:prstGeom>
          <a:ln>
            <a:noFill/>
          </a:ln>
          <a:effectLst>
            <a:softEdge rad="112500"/>
          </a:effectLst>
        </p:spPr>
      </p:pic>
    </p:spTree>
    <p:extLst>
      <p:ext uri="{BB962C8B-B14F-4D97-AF65-F5344CB8AC3E}">
        <p14:creationId xmlns:p14="http://schemas.microsoft.com/office/powerpoint/2010/main" val="3369991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仅标题">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D4AB526-09E8-4BF5-BCE9-A0DE24F34169}"/>
              </a:ext>
            </a:extLst>
          </p:cNvPr>
          <p:cNvSpPr>
            <a:spLocks noGrp="1"/>
          </p:cNvSpPr>
          <p:nvPr>
            <p:ph type="sldNum" sz="quarter" idx="10"/>
          </p:nvPr>
        </p:nvSpPr>
        <p:spPr/>
        <p:txBody>
          <a:bodyPr/>
          <a:lstStyle/>
          <a:p>
            <a:fld id="{C2ED6635-D407-4DAB-8FE6-6ACCC75A9381}" type="slidenum">
              <a:rPr lang="zh-CN" altLang="en-US" smtClean="0"/>
              <a:pPr/>
              <a:t>‹#›</a:t>
            </a:fld>
            <a:endParaRPr lang="zh-CN" altLang="en-US"/>
          </a:p>
        </p:txBody>
      </p:sp>
      <p:sp>
        <p:nvSpPr>
          <p:cNvPr id="5" name="标题 4">
            <a:extLst>
              <a:ext uri="{FF2B5EF4-FFF2-40B4-BE49-F238E27FC236}">
                <a16:creationId xmlns:a16="http://schemas.microsoft.com/office/drawing/2014/main" id="{09BCCD1F-C2B0-488F-8A38-A9CF4F57EA25}"/>
              </a:ext>
            </a:extLst>
          </p:cNvPr>
          <p:cNvSpPr>
            <a:spLocks noGrp="1"/>
          </p:cNvSpPr>
          <p:nvPr>
            <p:ph type="title"/>
          </p:nvPr>
        </p:nvSpPr>
        <p:spPr>
          <a:xfrm>
            <a:off x="342900" y="617220"/>
            <a:ext cx="11513820" cy="576000"/>
          </a:xfrm>
          <a:prstGeom prst="rect">
            <a:avLst/>
          </a:prstGeom>
        </p:spPr>
        <p:txBody>
          <a:bodyPr anchor="ctr"/>
          <a:lstStyle>
            <a:lvl1pPr algn="ctr">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90961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3073" y="429383"/>
            <a:ext cx="10971726" cy="542774"/>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13073" y="1307800"/>
            <a:ext cx="10971726" cy="452513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242" y="6356049"/>
            <a:ext cx="2845516" cy="365881"/>
          </a:xfrm>
          <a:prstGeom prst="rect">
            <a:avLst/>
          </a:prstGeom>
        </p:spPr>
        <p:txBody>
          <a:bodyPr/>
          <a:lstStyle>
            <a:lvl1pPr>
              <a:defRPr/>
            </a:lvl1pPr>
          </a:lstStyle>
          <a:p>
            <a:pPr>
              <a:defRPr/>
            </a:pPr>
            <a:fld id="{B0BDB1BA-368D-40A0-8A4F-7C9CB1C49A6A}" type="datetimeFigureOut">
              <a:rPr lang="zh-CN" altLang="en-US"/>
              <a:pPr>
                <a:defRPr/>
              </a:pPr>
              <a:t>2020/8/13</a:t>
            </a:fld>
            <a:endParaRPr lang="zh-CN" altLang="en-US"/>
          </a:p>
        </p:txBody>
      </p:sp>
      <p:sp>
        <p:nvSpPr>
          <p:cNvPr id="5" name="页脚占位符 4"/>
          <p:cNvSpPr>
            <a:spLocks noGrp="1"/>
          </p:cNvSpPr>
          <p:nvPr>
            <p:ph type="ftr" sz="quarter" idx="11"/>
          </p:nvPr>
        </p:nvSpPr>
        <p:spPr>
          <a:xfrm>
            <a:off x="4166139" y="6356049"/>
            <a:ext cx="3859724" cy="365881"/>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56972" y="6286521"/>
            <a:ext cx="2845516" cy="365881"/>
          </a:xfrm>
          <a:prstGeom prst="rect">
            <a:avLst/>
          </a:prstGeom>
        </p:spPr>
        <p:txBody>
          <a:bodyPr/>
          <a:lstStyle>
            <a:lvl1pPr>
              <a:defRPr/>
            </a:lvl1pPr>
          </a:lstStyle>
          <a:p>
            <a:pPr>
              <a:defRPr/>
            </a:pPr>
            <a:fld id="{399481D1-FBB7-47A6-9DA0-B2DC666E375B}" type="slidenum">
              <a:rPr lang="zh-CN" altLang="en-US"/>
              <a:pPr>
                <a:defRPr/>
              </a:pPr>
              <a:t>‹#›</a:t>
            </a:fld>
            <a:endParaRPr lang="zh-CN" altLang="en-US" dirty="0"/>
          </a:p>
        </p:txBody>
      </p:sp>
    </p:spTree>
    <p:extLst>
      <p:ext uri="{BB962C8B-B14F-4D97-AF65-F5344CB8AC3E}">
        <p14:creationId xmlns:p14="http://schemas.microsoft.com/office/powerpoint/2010/main" val="149393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99F2D2B6-A411-4A17-BFD0-8E73FC38B8E2}"/>
              </a:ext>
            </a:extLst>
          </p:cNvPr>
          <p:cNvSpPr>
            <a:spLocks noGrp="1"/>
          </p:cNvSpPr>
          <p:nvPr>
            <p:ph type="pic" sz="quarter" idx="10"/>
          </p:nvPr>
        </p:nvSpPr>
        <p:spPr>
          <a:xfrm>
            <a:off x="1" y="728000"/>
            <a:ext cx="7540287" cy="6130000"/>
          </a:xfrm>
          <a:custGeom>
            <a:avLst/>
            <a:gdLst>
              <a:gd name="connsiteX0" fmla="*/ 2716090 w 5655215"/>
              <a:gd name="connsiteY0" fmla="*/ 0 h 4597500"/>
              <a:gd name="connsiteX1" fmla="*/ 5655215 w 5655215"/>
              <a:gd name="connsiteY1" fmla="*/ 2939126 h 4597500"/>
              <a:gd name="connsiteX2" fmla="*/ 3996840 w 5655215"/>
              <a:gd name="connsiteY2" fmla="*/ 4597500 h 4597500"/>
              <a:gd name="connsiteX3" fmla="*/ 1435339 w 5655215"/>
              <a:gd name="connsiteY3" fmla="*/ 4597500 h 4597500"/>
              <a:gd name="connsiteX4" fmla="*/ 0 w 5655215"/>
              <a:gd name="connsiteY4" fmla="*/ 3162161 h 4597500"/>
              <a:gd name="connsiteX5" fmla="*/ 0 w 5655215"/>
              <a:gd name="connsiteY5" fmla="*/ 2716090 h 459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5215" h="4597500">
                <a:moveTo>
                  <a:pt x="2716090" y="0"/>
                </a:moveTo>
                <a:lnTo>
                  <a:pt x="5655215" y="2939126"/>
                </a:lnTo>
                <a:lnTo>
                  <a:pt x="3996840" y="4597500"/>
                </a:lnTo>
                <a:lnTo>
                  <a:pt x="1435339" y="4597500"/>
                </a:lnTo>
                <a:lnTo>
                  <a:pt x="0" y="3162161"/>
                </a:lnTo>
                <a:lnTo>
                  <a:pt x="0" y="271609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2762753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29708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Line 7">
            <a:extLst>
              <a:ext uri="{FF2B5EF4-FFF2-40B4-BE49-F238E27FC236}">
                <a16:creationId xmlns:a16="http://schemas.microsoft.com/office/drawing/2014/main" id="{2E6BC41C-2454-4186-9636-0B4051F60B2C}"/>
              </a:ext>
            </a:extLst>
          </p:cNvPr>
          <p:cNvSpPr>
            <a:spLocks noChangeShapeType="1"/>
          </p:cNvSpPr>
          <p:nvPr userDrawn="1"/>
        </p:nvSpPr>
        <p:spPr bwMode="auto">
          <a:xfrm>
            <a:off x="335900" y="552204"/>
            <a:ext cx="11520000" cy="0"/>
          </a:xfrm>
          <a:prstGeom prst="line">
            <a:avLst/>
          </a:prstGeom>
          <a:noFill/>
          <a:ln w="19050">
            <a:solidFill>
              <a:schemeClr val="accent5">
                <a:lumMod val="75000"/>
              </a:schemeClr>
            </a:solidFill>
            <a:round/>
            <a:headEnd/>
            <a:tailEnd/>
          </a:ln>
        </p:spPr>
        <p:txBody>
          <a:bodyPr/>
          <a:lstStyle/>
          <a:p>
            <a:pPr>
              <a:defRPr/>
            </a:pPr>
            <a:endParaRPr lang="zh-CN" altLang="en-US" sz="1800" dirty="0"/>
          </a:p>
        </p:txBody>
      </p:sp>
      <p:sp>
        <p:nvSpPr>
          <p:cNvPr id="9" name="Line 8">
            <a:extLst>
              <a:ext uri="{FF2B5EF4-FFF2-40B4-BE49-F238E27FC236}">
                <a16:creationId xmlns:a16="http://schemas.microsoft.com/office/drawing/2014/main" id="{D30C110E-1080-4C72-967B-82914AC331B2}"/>
              </a:ext>
            </a:extLst>
          </p:cNvPr>
          <p:cNvSpPr>
            <a:spLocks noChangeShapeType="1"/>
          </p:cNvSpPr>
          <p:nvPr userDrawn="1"/>
        </p:nvSpPr>
        <p:spPr bwMode="auto">
          <a:xfrm>
            <a:off x="335900" y="6308725"/>
            <a:ext cx="11520000" cy="0"/>
          </a:xfrm>
          <a:prstGeom prst="line">
            <a:avLst/>
          </a:prstGeom>
          <a:noFill/>
          <a:ln w="9525">
            <a:solidFill>
              <a:schemeClr val="accent5">
                <a:lumMod val="75000"/>
              </a:schemeClr>
            </a:solidFill>
            <a:round/>
            <a:headEnd/>
            <a:tailEnd/>
          </a:ln>
        </p:spPr>
        <p:txBody>
          <a:bodyPr/>
          <a:lstStyle/>
          <a:p>
            <a:pPr>
              <a:defRPr/>
            </a:pPr>
            <a:endParaRPr lang="zh-CN" altLang="en-US" sz="1800"/>
          </a:p>
        </p:txBody>
      </p:sp>
      <p:pic>
        <p:nvPicPr>
          <p:cNvPr id="10" name="Picture 12" descr="A2-1">
            <a:extLst>
              <a:ext uri="{FF2B5EF4-FFF2-40B4-BE49-F238E27FC236}">
                <a16:creationId xmlns:a16="http://schemas.microsoft.com/office/drawing/2014/main" id="{1D5ED8E4-5A57-4D8D-BA73-EC6608867475}"/>
              </a:ext>
            </a:extLst>
          </p:cNvPr>
          <p:cNvPicPr>
            <a:picLocks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127096" y="6386178"/>
            <a:ext cx="17280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810F5C3E-048D-49EE-A362-111A9F5AA74F}"/>
              </a:ext>
            </a:extLst>
          </p:cNvPr>
          <p:cNvSpPr txBox="1"/>
          <p:nvPr userDrawn="1"/>
        </p:nvSpPr>
        <p:spPr>
          <a:xfrm>
            <a:off x="6241465" y="168516"/>
            <a:ext cx="5616000" cy="272758"/>
          </a:xfrm>
          <a:prstGeom prst="rect">
            <a:avLst/>
          </a:prstGeom>
          <a:noFill/>
        </p:spPr>
        <p:txBody>
          <a:bodyPr wrap="square" lIns="36000" tIns="36000" rIns="36000" bIns="36000" rtlCol="0">
            <a:spAutoFit/>
          </a:bodyPr>
          <a:lstStyle/>
          <a:p>
            <a:pPr algn="r">
              <a:defRPr/>
            </a:pPr>
            <a:r>
              <a:rPr lang="zh-CN" altLang="en-US" sz="1300" dirty="0">
                <a:solidFill>
                  <a:schemeClr val="bg2">
                    <a:lumMod val="10000"/>
                  </a:schemeClr>
                </a:solidFill>
                <a:latin typeface="微软雅黑" panose="020B0503020204020204" pitchFamily="34" charset="-122"/>
                <a:ea typeface="微软雅黑" panose="020B0503020204020204" pitchFamily="34" charset="-122"/>
              </a:rPr>
              <a:t>华夏幸福商业模式分析</a:t>
            </a:r>
            <a:endParaRPr lang="zh-CN" altLang="en-US" sz="1300" dirty="0">
              <a:solidFill>
                <a:schemeClr val="bg2">
                  <a:lumMod val="10000"/>
                </a:schemeClr>
              </a:solidFill>
            </a:endParaRPr>
          </a:p>
        </p:txBody>
      </p:sp>
      <p:sp>
        <p:nvSpPr>
          <p:cNvPr id="16" name="文本框 15">
            <a:extLst>
              <a:ext uri="{FF2B5EF4-FFF2-40B4-BE49-F238E27FC236}">
                <a16:creationId xmlns:a16="http://schemas.microsoft.com/office/drawing/2014/main" id="{6D860DDD-E867-4DF0-B1E3-68A28D623E0C}"/>
              </a:ext>
            </a:extLst>
          </p:cNvPr>
          <p:cNvSpPr txBox="1"/>
          <p:nvPr userDrawn="1"/>
        </p:nvSpPr>
        <p:spPr>
          <a:xfrm>
            <a:off x="335900" y="6385590"/>
            <a:ext cx="2262405" cy="234286"/>
          </a:xfrm>
          <a:prstGeom prst="rect">
            <a:avLst/>
          </a:prstGeom>
          <a:noFill/>
        </p:spPr>
        <p:txBody>
          <a:bodyPr wrap="none" lIns="36000" tIns="36000" rIns="36000" bIns="36000" rtlCol="0" anchor="ctr" anchorCtr="0">
            <a:spAutoFit/>
          </a:bodyPr>
          <a:lstStyle/>
          <a:p>
            <a:r>
              <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版权所有，未经许可，不得泄露。</a:t>
            </a:r>
          </a:p>
        </p:txBody>
      </p:sp>
      <p:sp>
        <p:nvSpPr>
          <p:cNvPr id="18" name="灯片编号占位符 17">
            <a:extLst>
              <a:ext uri="{FF2B5EF4-FFF2-40B4-BE49-F238E27FC236}">
                <a16:creationId xmlns:a16="http://schemas.microsoft.com/office/drawing/2014/main" id="{B8F3360E-B3BE-4DF5-8590-1122C1218D8A}"/>
              </a:ext>
            </a:extLst>
          </p:cNvPr>
          <p:cNvSpPr>
            <a:spLocks noGrp="1"/>
          </p:cNvSpPr>
          <p:nvPr>
            <p:ph type="sldNum" sz="quarter" idx="4"/>
          </p:nvPr>
        </p:nvSpPr>
        <p:spPr>
          <a:xfrm>
            <a:off x="5572511" y="6398282"/>
            <a:ext cx="1057623" cy="365125"/>
          </a:xfrm>
          <a:prstGeom prst="rect">
            <a:avLst/>
          </a:prstGeom>
        </p:spPr>
        <p:txBody>
          <a:bodyPr vert="horz" lIns="91440" tIns="45720" rIns="91440" bIns="45720" rtlCol="0" anchor="ctr"/>
          <a:lstStyle>
            <a:lvl1pPr algn="ctr">
              <a:defRPr sz="10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fld id="{C2ED6635-D407-4DAB-8FE6-6ACCC75A9381}" type="slidenum">
              <a:rPr lang="zh-CN" altLang="en-US" smtClean="0"/>
              <a:pPr/>
              <a:t>‹#›</a:t>
            </a:fld>
            <a:endParaRPr lang="zh-CN" altLang="en-US" dirty="0"/>
          </a:p>
        </p:txBody>
      </p:sp>
    </p:spTree>
    <p:extLst>
      <p:ext uri="{BB962C8B-B14F-4D97-AF65-F5344CB8AC3E}">
        <p14:creationId xmlns:p14="http://schemas.microsoft.com/office/powerpoint/2010/main" val="86882510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6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cfldcn.com/nic/#cas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s://www.cfldcn.com/industry-cluster/guandisplayic/"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xueqiu.com/9221507703/114530228" TargetMode="External"/><Relationship Id="rId7" Type="http://schemas.openxmlformats.org/officeDocument/2006/relationships/hyperlink" Target="https://wenku.baidu.com/view/d4f59fa586c24028915f804d2b160b4e777f8141.html?fr=search-4"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www.jisilu.cn/question/271061" TargetMode="External"/><Relationship Id="rId5" Type="http://schemas.openxmlformats.org/officeDocument/2006/relationships/hyperlink" Target="https://www.cfldcn.com/industry-cluster/#leading-indutries" TargetMode="External"/><Relationship Id="rId4" Type="http://schemas.openxmlformats.org/officeDocument/2006/relationships/hyperlink" Target="https://www.sohu.com/a/278923472_72018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任意多边形: 形状 490">
            <a:extLst>
              <a:ext uri="{FF2B5EF4-FFF2-40B4-BE49-F238E27FC236}">
                <a16:creationId xmlns:a16="http://schemas.microsoft.com/office/drawing/2014/main" id="{83E3A31A-7A0C-4508-A14F-E1783F689800}"/>
              </a:ext>
            </a:extLst>
          </p:cNvPr>
          <p:cNvSpPr/>
          <p:nvPr/>
        </p:nvSpPr>
        <p:spPr>
          <a:xfrm>
            <a:off x="1636201" y="-5773460"/>
            <a:ext cx="12470" cy="12470"/>
          </a:xfrm>
          <a:custGeom>
            <a:avLst/>
            <a:gdLst/>
            <a:ahLst/>
            <a:cxnLst/>
            <a:rect l="l" t="t" r="r" b="b"/>
            <a:pathLst>
              <a:path/>
            </a:pathLst>
          </a:custGeom>
          <a:noFill/>
          <a:ln w="1256" cap="flat">
            <a:solidFill>
              <a:srgbClr val="232E61"/>
            </a:solidFill>
            <a:prstDash val="solid"/>
            <a:miter/>
          </a:ln>
        </p:spPr>
        <p:txBody>
          <a:bodyPr rtlCol="0" anchor="ctr"/>
          <a:lstStyle/>
          <a:p>
            <a:endParaRPr lang="zh-CN" altLang="en-US"/>
          </a:p>
        </p:txBody>
      </p:sp>
      <p:sp>
        <p:nvSpPr>
          <p:cNvPr id="498" name="任意多边形: 形状 497">
            <a:extLst>
              <a:ext uri="{FF2B5EF4-FFF2-40B4-BE49-F238E27FC236}">
                <a16:creationId xmlns:a16="http://schemas.microsoft.com/office/drawing/2014/main" id="{1BCF8AED-B921-474B-92BF-4AA2E2D9956B}"/>
              </a:ext>
            </a:extLst>
          </p:cNvPr>
          <p:cNvSpPr/>
          <p:nvPr/>
        </p:nvSpPr>
        <p:spPr>
          <a:xfrm>
            <a:off x="1636201" y="-5773460"/>
            <a:ext cx="12470" cy="12470"/>
          </a:xfrm>
          <a:custGeom>
            <a:avLst/>
            <a:gdLst/>
            <a:ahLst/>
            <a:cxnLst/>
            <a:rect l="l" t="t" r="r" b="b"/>
            <a:pathLst>
              <a:path/>
            </a:pathLst>
          </a:custGeom>
          <a:noFill/>
          <a:ln w="1256" cap="flat">
            <a:solidFill>
              <a:srgbClr val="232E61"/>
            </a:solidFill>
            <a:prstDash val="solid"/>
            <a:miter/>
          </a:ln>
        </p:spPr>
        <p:txBody>
          <a:bodyPr rtlCol="0" anchor="ctr"/>
          <a:lstStyle/>
          <a:p>
            <a:endParaRPr lang="zh-CN" altLang="en-US"/>
          </a:p>
        </p:txBody>
      </p:sp>
      <p:sp>
        <p:nvSpPr>
          <p:cNvPr id="509" name="任意多边形: 形状 508">
            <a:extLst>
              <a:ext uri="{FF2B5EF4-FFF2-40B4-BE49-F238E27FC236}">
                <a16:creationId xmlns:a16="http://schemas.microsoft.com/office/drawing/2014/main" id="{6AAE44C1-672F-42D5-AD6F-32EBB92F54CD}"/>
              </a:ext>
            </a:extLst>
          </p:cNvPr>
          <p:cNvSpPr/>
          <p:nvPr/>
        </p:nvSpPr>
        <p:spPr>
          <a:xfrm>
            <a:off x="1636201" y="-5773460"/>
            <a:ext cx="12470" cy="12470"/>
          </a:xfrm>
          <a:custGeom>
            <a:avLst/>
            <a:gdLst/>
            <a:ahLst/>
            <a:cxnLst/>
            <a:rect l="l" t="t" r="r" b="b"/>
            <a:pathLst>
              <a:path/>
            </a:pathLst>
          </a:custGeom>
          <a:noFill/>
          <a:ln w="1256" cap="flat">
            <a:solidFill>
              <a:srgbClr val="232E61"/>
            </a:solidFill>
            <a:prstDash val="solid"/>
            <a:miter/>
          </a:ln>
        </p:spPr>
        <p:txBody>
          <a:bodyPr rtlCol="0" anchor="ctr"/>
          <a:lstStyle/>
          <a:p>
            <a:endParaRPr lang="zh-CN" altLang="en-US"/>
          </a:p>
        </p:txBody>
      </p:sp>
      <p:sp>
        <p:nvSpPr>
          <p:cNvPr id="516" name="任意多边形: 形状 515">
            <a:extLst>
              <a:ext uri="{FF2B5EF4-FFF2-40B4-BE49-F238E27FC236}">
                <a16:creationId xmlns:a16="http://schemas.microsoft.com/office/drawing/2014/main" id="{CB7F2E89-59B8-417B-9DF7-1138BFA46ABA}"/>
              </a:ext>
            </a:extLst>
          </p:cNvPr>
          <p:cNvSpPr/>
          <p:nvPr/>
        </p:nvSpPr>
        <p:spPr>
          <a:xfrm>
            <a:off x="1636201" y="-5773460"/>
            <a:ext cx="12470" cy="12470"/>
          </a:xfrm>
          <a:custGeom>
            <a:avLst/>
            <a:gdLst/>
            <a:ahLst/>
            <a:cxnLst/>
            <a:rect l="l" t="t" r="r" b="b"/>
            <a:pathLst>
              <a:path/>
            </a:pathLst>
          </a:custGeom>
          <a:noFill/>
          <a:ln w="1256" cap="flat">
            <a:solidFill>
              <a:srgbClr val="232E61"/>
            </a:solidFill>
            <a:prstDash val="solid"/>
            <a:miter/>
          </a:ln>
        </p:spPr>
        <p:txBody>
          <a:bodyPr rtlCol="0" anchor="ctr"/>
          <a:lstStyle/>
          <a:p>
            <a:endParaRPr lang="zh-CN" altLang="en-US"/>
          </a:p>
        </p:txBody>
      </p:sp>
      <p:sp>
        <p:nvSpPr>
          <p:cNvPr id="527" name="任意多边形: 形状 526">
            <a:extLst>
              <a:ext uri="{FF2B5EF4-FFF2-40B4-BE49-F238E27FC236}">
                <a16:creationId xmlns:a16="http://schemas.microsoft.com/office/drawing/2014/main" id="{853BAD22-7ADF-44F3-A639-8E70773BF95E}"/>
              </a:ext>
            </a:extLst>
          </p:cNvPr>
          <p:cNvSpPr/>
          <p:nvPr/>
        </p:nvSpPr>
        <p:spPr>
          <a:xfrm>
            <a:off x="1636201" y="-5773460"/>
            <a:ext cx="12470" cy="12470"/>
          </a:xfrm>
          <a:custGeom>
            <a:avLst/>
            <a:gdLst/>
            <a:ahLst/>
            <a:cxnLst/>
            <a:rect l="l" t="t" r="r" b="b"/>
            <a:pathLst>
              <a:path/>
            </a:pathLst>
          </a:custGeom>
          <a:noFill/>
          <a:ln w="1168" cap="flat">
            <a:solidFill>
              <a:srgbClr val="232E61"/>
            </a:solidFill>
            <a:prstDash val="solid"/>
            <a:miter/>
          </a:ln>
        </p:spPr>
        <p:txBody>
          <a:bodyPr rtlCol="0" anchor="ctr"/>
          <a:lstStyle/>
          <a:p>
            <a:endParaRPr lang="zh-CN" altLang="en-US"/>
          </a:p>
        </p:txBody>
      </p:sp>
      <p:sp>
        <p:nvSpPr>
          <p:cNvPr id="534" name="任意多边形: 形状 533">
            <a:extLst>
              <a:ext uri="{FF2B5EF4-FFF2-40B4-BE49-F238E27FC236}">
                <a16:creationId xmlns:a16="http://schemas.microsoft.com/office/drawing/2014/main" id="{3F0F7020-9795-49E4-AAA2-187F3A97DB11}"/>
              </a:ext>
            </a:extLst>
          </p:cNvPr>
          <p:cNvSpPr/>
          <p:nvPr/>
        </p:nvSpPr>
        <p:spPr>
          <a:xfrm>
            <a:off x="1636201" y="-5773460"/>
            <a:ext cx="12470" cy="12470"/>
          </a:xfrm>
          <a:custGeom>
            <a:avLst/>
            <a:gdLst/>
            <a:ahLst/>
            <a:cxnLst/>
            <a:rect l="l" t="t" r="r" b="b"/>
            <a:pathLst>
              <a:path/>
            </a:pathLst>
          </a:custGeom>
          <a:noFill/>
          <a:ln w="1168" cap="flat">
            <a:solidFill>
              <a:srgbClr val="232E61"/>
            </a:solidFill>
            <a:prstDash val="solid"/>
            <a:miter/>
          </a:ln>
        </p:spPr>
        <p:txBody>
          <a:bodyPr rtlCol="0" anchor="ctr"/>
          <a:lstStyle/>
          <a:p>
            <a:endParaRPr lang="zh-CN" altLang="en-US"/>
          </a:p>
        </p:txBody>
      </p:sp>
    </p:spTree>
    <p:extLst>
      <p:ext uri="{BB962C8B-B14F-4D97-AF65-F5344CB8AC3E}">
        <p14:creationId xmlns:p14="http://schemas.microsoft.com/office/powerpoint/2010/main" val="382588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251" y="701161"/>
            <a:ext cx="10971726" cy="542774"/>
          </a:xfrm>
        </p:spPr>
        <p:txBody>
          <a:bodyPr/>
          <a:lstStyle/>
          <a:p>
            <a:pPr algn="ctr"/>
            <a:r>
              <a:rPr lang="zh-CN" altLang="en-US" sz="2400" b="1" dirty="0">
                <a:latin typeface="微软雅黑" panose="020B0503020204020204" pitchFamily="34" charset="-122"/>
                <a:ea typeface="微软雅黑" panose="020B0503020204020204" pitchFamily="34" charset="-122"/>
              </a:rPr>
              <a:t>产业新城</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华夏幸福产业新城</a:t>
            </a:r>
            <a:r>
              <a:rPr lang="en-US" altLang="zh-CN" sz="2400" b="1" dirty="0">
                <a:latin typeface="微软雅黑" panose="020B0503020204020204" pitchFamily="34" charset="-122"/>
                <a:ea typeface="微软雅黑" panose="020B0503020204020204" pitchFamily="34" charset="-122"/>
              </a:rPr>
              <a:t>PPP</a:t>
            </a:r>
            <a:r>
              <a:rPr lang="zh-CN" altLang="en-US" sz="2400" b="1" dirty="0">
                <a:latin typeface="微软雅黑" panose="020B0503020204020204" pitchFamily="34" charset="-122"/>
                <a:ea typeface="微软雅黑" panose="020B0503020204020204" pitchFamily="34" charset="-122"/>
              </a:rPr>
              <a:t>模式</a:t>
            </a:r>
            <a:br>
              <a:rPr lang="zh-CN" altLang="en-US" sz="2400" b="1" dirty="0">
                <a:latin typeface="微软雅黑" panose="020B0503020204020204" pitchFamily="34" charset="-122"/>
                <a:ea typeface="微软雅黑" panose="020B0503020204020204" pitchFamily="34" charset="-122"/>
              </a:rPr>
            </a:br>
            <a:endParaRPr lang="zh-CN" altLang="en-US" dirty="0"/>
          </a:p>
        </p:txBody>
      </p:sp>
      <p:sp>
        <p:nvSpPr>
          <p:cNvPr id="4" name="灯片编号占位符 3"/>
          <p:cNvSpPr>
            <a:spLocks noGrp="1"/>
          </p:cNvSpPr>
          <p:nvPr>
            <p:ph type="sldNum" sz="quarter" idx="12"/>
          </p:nvPr>
        </p:nvSpPr>
        <p:spPr/>
        <p:txBody>
          <a:bodyPr/>
          <a:lstStyle/>
          <a:p>
            <a:pPr>
              <a:defRPr/>
            </a:pPr>
            <a:fld id="{399481D1-FBB7-47A6-9DA0-B2DC666E375B}" type="slidenum">
              <a:rPr lang="zh-CN" altLang="en-US" smtClean="0"/>
              <a:pPr>
                <a:defRPr/>
              </a:pPr>
              <a:t>10</a:t>
            </a:fld>
            <a:endParaRPr lang="zh-CN" altLang="en-US" dirty="0"/>
          </a:p>
        </p:txBody>
      </p:sp>
      <p:sp>
        <p:nvSpPr>
          <p:cNvPr id="3" name="文本框 2">
            <a:extLst>
              <a:ext uri="{FF2B5EF4-FFF2-40B4-BE49-F238E27FC236}">
                <a16:creationId xmlns:a16="http://schemas.microsoft.com/office/drawing/2014/main" id="{7C15DC04-A24E-47C9-8026-5B3E752D5DF3}"/>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pic>
        <p:nvPicPr>
          <p:cNvPr id="11" name="图片 10">
            <a:extLst>
              <a:ext uri="{FF2B5EF4-FFF2-40B4-BE49-F238E27FC236}">
                <a16:creationId xmlns:a16="http://schemas.microsoft.com/office/drawing/2014/main" id="{C304B062-AA11-41DF-BC5C-CE387BAB5472}"/>
              </a:ext>
            </a:extLst>
          </p:cNvPr>
          <p:cNvPicPr>
            <a:picLocks noChangeAspect="1"/>
          </p:cNvPicPr>
          <p:nvPr/>
        </p:nvPicPr>
        <p:blipFill>
          <a:blip r:embed="rId2"/>
          <a:stretch>
            <a:fillRect/>
          </a:stretch>
        </p:blipFill>
        <p:spPr>
          <a:xfrm>
            <a:off x="732253" y="1412926"/>
            <a:ext cx="5144950" cy="4229459"/>
          </a:xfrm>
          <a:prstGeom prst="rect">
            <a:avLst/>
          </a:prstGeom>
        </p:spPr>
      </p:pic>
      <p:sp>
        <p:nvSpPr>
          <p:cNvPr id="12" name="文本框 11">
            <a:extLst>
              <a:ext uri="{FF2B5EF4-FFF2-40B4-BE49-F238E27FC236}">
                <a16:creationId xmlns:a16="http://schemas.microsoft.com/office/drawing/2014/main" id="{EA632455-09A2-41C2-878E-26C45B36AE1E}"/>
              </a:ext>
            </a:extLst>
          </p:cNvPr>
          <p:cNvSpPr txBox="1"/>
          <p:nvPr/>
        </p:nvSpPr>
        <p:spPr>
          <a:xfrm>
            <a:off x="5945114" y="2205116"/>
            <a:ext cx="5860752" cy="2954655"/>
          </a:xfrm>
          <a:prstGeom prst="rect">
            <a:avLst/>
          </a:prstGeom>
          <a:noFill/>
        </p:spPr>
        <p:txBody>
          <a:bodyPr wrap="square" rtlCol="0">
            <a:spAutoFit/>
          </a:bodyPr>
          <a:lstStyle/>
          <a:p>
            <a:pPr algn="l"/>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PPP</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，全称 </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Public-Private-Partnership</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，即公私合作伙伴关系。该模式下，政府与企业建立起“利益共享、风险共担、全程合作”的共同体关系，在基础设施、公共服务等领域长期合作，互利共赢。</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华夏幸福与地方政府确立的 </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PPP </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合作模式，基于“政府主导、企业运作、合作共赢”的核心原则，充分尊重政府在合作过程中的主导地位，并发挥市场化效应，把“伙伴关系、长期合作、利益共享、风险分担”等公私合作理念融入产业新城的协作 开发和建设运营之中。</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l"/>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p>
            <a:pPr algn="l"/>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合作期间，</a:t>
            </a:r>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政府是产业新城规划的审批者、产业项目的决策者和服务质量的监督者；华夏幸福是产业新城项目规划、设计、建设、 运营服务的直接提供者。</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双方各司其职，通力合作，实现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1+1&gt;2</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的效果。</a:t>
            </a:r>
          </a:p>
          <a:p>
            <a:endParaRPr lang="zh-CN" altLang="en-US" dirty="0"/>
          </a:p>
        </p:txBody>
      </p:sp>
    </p:spTree>
    <p:extLst>
      <p:ext uri="{BB962C8B-B14F-4D97-AF65-F5344CB8AC3E}">
        <p14:creationId xmlns:p14="http://schemas.microsoft.com/office/powerpoint/2010/main" val="1921768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251" y="701161"/>
            <a:ext cx="10971726" cy="542774"/>
          </a:xfrm>
        </p:spPr>
        <p:txBody>
          <a:bodyPr/>
          <a:lstStyle/>
          <a:p>
            <a:pPr algn="ctr"/>
            <a:r>
              <a:rPr lang="zh-CN" altLang="en-US" sz="2400" b="1" dirty="0">
                <a:latin typeface="微软雅黑" panose="020B0503020204020204" pitchFamily="34" charset="-122"/>
                <a:ea typeface="微软雅黑" panose="020B0503020204020204" pitchFamily="34" charset="-122"/>
              </a:rPr>
              <a:t>产业新城</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华夏幸福产业新城</a:t>
            </a:r>
            <a:r>
              <a:rPr lang="en-US" altLang="zh-CN" sz="2400" b="1" dirty="0">
                <a:latin typeface="微软雅黑" panose="020B0503020204020204" pitchFamily="34" charset="-122"/>
                <a:ea typeface="微软雅黑" panose="020B0503020204020204" pitchFamily="34" charset="-122"/>
              </a:rPr>
              <a:t>PPP</a:t>
            </a:r>
            <a:r>
              <a:rPr lang="zh-CN" altLang="en-US" sz="2400" b="1" dirty="0">
                <a:latin typeface="微软雅黑" panose="020B0503020204020204" pitchFamily="34" charset="-122"/>
                <a:ea typeface="微软雅黑" panose="020B0503020204020204" pitchFamily="34" charset="-122"/>
              </a:rPr>
              <a:t>模式</a:t>
            </a:r>
            <a:br>
              <a:rPr lang="zh-CN" altLang="en-US" sz="2400" b="1" dirty="0">
                <a:latin typeface="微软雅黑" panose="020B0503020204020204" pitchFamily="34" charset="-122"/>
                <a:ea typeface="微软雅黑" panose="020B0503020204020204" pitchFamily="34" charset="-122"/>
              </a:rPr>
            </a:br>
            <a:endParaRPr lang="zh-CN" altLang="en-US" dirty="0"/>
          </a:p>
        </p:txBody>
      </p:sp>
      <p:sp>
        <p:nvSpPr>
          <p:cNvPr id="4" name="灯片编号占位符 3"/>
          <p:cNvSpPr>
            <a:spLocks noGrp="1"/>
          </p:cNvSpPr>
          <p:nvPr>
            <p:ph type="sldNum" sz="quarter" idx="12"/>
          </p:nvPr>
        </p:nvSpPr>
        <p:spPr/>
        <p:txBody>
          <a:bodyPr/>
          <a:lstStyle/>
          <a:p>
            <a:pPr>
              <a:defRPr/>
            </a:pPr>
            <a:fld id="{399481D1-FBB7-47A6-9DA0-B2DC666E375B}" type="slidenum">
              <a:rPr lang="zh-CN" altLang="en-US" smtClean="0"/>
              <a:pPr>
                <a:defRPr/>
              </a:pPr>
              <a:t>11</a:t>
            </a:fld>
            <a:endParaRPr lang="zh-CN" altLang="en-US" dirty="0"/>
          </a:p>
        </p:txBody>
      </p:sp>
      <p:sp>
        <p:nvSpPr>
          <p:cNvPr id="3" name="文本框 2">
            <a:extLst>
              <a:ext uri="{FF2B5EF4-FFF2-40B4-BE49-F238E27FC236}">
                <a16:creationId xmlns:a16="http://schemas.microsoft.com/office/drawing/2014/main" id="{7C15DC04-A24E-47C9-8026-5B3E752D5DF3}"/>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grpSp>
        <p:nvGrpSpPr>
          <p:cNvPr id="7" name="组合 6">
            <a:extLst>
              <a:ext uri="{FF2B5EF4-FFF2-40B4-BE49-F238E27FC236}">
                <a16:creationId xmlns:a16="http://schemas.microsoft.com/office/drawing/2014/main" id="{9C6A5976-3806-4E4C-83E6-57F172275BFA}"/>
              </a:ext>
            </a:extLst>
          </p:cNvPr>
          <p:cNvGrpSpPr/>
          <p:nvPr/>
        </p:nvGrpSpPr>
        <p:grpSpPr>
          <a:xfrm>
            <a:off x="4059142" y="1824027"/>
            <a:ext cx="3493904" cy="3209945"/>
            <a:chOff x="2801075" y="962006"/>
            <a:chExt cx="3493904" cy="3209945"/>
          </a:xfrm>
        </p:grpSpPr>
        <p:grpSp>
          <p:nvGrpSpPr>
            <p:cNvPr id="8" name="íšľîḑê">
              <a:extLst>
                <a:ext uri="{FF2B5EF4-FFF2-40B4-BE49-F238E27FC236}">
                  <a16:creationId xmlns:a16="http://schemas.microsoft.com/office/drawing/2014/main" id="{1EDB69A4-DAEA-4A69-84B7-E025F21AA1F7}"/>
                </a:ext>
              </a:extLst>
            </p:cNvPr>
            <p:cNvGrpSpPr/>
            <p:nvPr/>
          </p:nvGrpSpPr>
          <p:grpSpPr>
            <a:xfrm>
              <a:off x="2801075" y="962006"/>
              <a:ext cx="3493904" cy="3209945"/>
              <a:chOff x="3110634" y="709269"/>
              <a:chExt cx="5906798" cy="5426737"/>
            </a:xfrm>
          </p:grpSpPr>
          <p:sp>
            <p:nvSpPr>
              <p:cNvPr id="16" name="íṣḻídê">
                <a:extLst>
                  <a:ext uri="{FF2B5EF4-FFF2-40B4-BE49-F238E27FC236}">
                    <a16:creationId xmlns:a16="http://schemas.microsoft.com/office/drawing/2014/main" id="{1416C58C-DE7F-4E98-AEC1-0C05DF545E67}"/>
                  </a:ext>
                </a:extLst>
              </p:cNvPr>
              <p:cNvSpPr/>
              <p:nvPr/>
            </p:nvSpPr>
            <p:spPr>
              <a:xfrm>
                <a:off x="5488076" y="3150641"/>
                <a:ext cx="1087983" cy="2985365"/>
              </a:xfrm>
              <a:custGeom>
                <a:avLst/>
                <a:gdLst>
                  <a:gd name="connsiteX0" fmla="*/ 1183987 w 1333501"/>
                  <a:gd name="connsiteY0" fmla="*/ 0 h 3659054"/>
                  <a:gd name="connsiteX1" fmla="*/ 1305043 w 1333501"/>
                  <a:gd name="connsiteY1" fmla="*/ 4735 h 3659054"/>
                  <a:gd name="connsiteX2" fmla="*/ 1333501 w 1333501"/>
                  <a:gd name="connsiteY2" fmla="*/ 8099 h 3659054"/>
                  <a:gd name="connsiteX3" fmla="*/ 1333501 w 1333501"/>
                  <a:gd name="connsiteY3" fmla="*/ 1445214 h 3659054"/>
                  <a:gd name="connsiteX4" fmla="*/ 1333501 w 1333501"/>
                  <a:gd name="connsiteY4" fmla="*/ 2269542 h 3659054"/>
                  <a:gd name="connsiteX5" fmla="*/ 1333501 w 1333501"/>
                  <a:gd name="connsiteY5" fmla="*/ 3659054 h 3659054"/>
                  <a:gd name="connsiteX6" fmla="*/ 1 w 1333501"/>
                  <a:gd name="connsiteY6" fmla="*/ 2279959 h 3659054"/>
                  <a:gd name="connsiteX7" fmla="*/ 1 w 1333501"/>
                  <a:gd name="connsiteY7" fmla="*/ 1445214 h 3659054"/>
                  <a:gd name="connsiteX8" fmla="*/ 5522 w 1333501"/>
                  <a:gd name="connsiteY8" fmla="*/ 1445214 h 3659054"/>
                  <a:gd name="connsiteX9" fmla="*/ 0 w 1333501"/>
                  <a:gd name="connsiteY9" fmla="*/ 1360506 h 3659054"/>
                  <a:gd name="connsiteX10" fmla="*/ 0 w 1333501"/>
                  <a:gd name="connsiteY10" fmla="*/ 917135 h 3659054"/>
                  <a:gd name="connsiteX11" fmla="*/ 1183987 w 1333501"/>
                  <a:gd name="connsiteY11" fmla="*/ 0 h 36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1" h="3659054">
                    <a:moveTo>
                      <a:pt x="1183987" y="0"/>
                    </a:moveTo>
                    <a:cubicBezTo>
                      <a:pt x="1224856" y="0"/>
                      <a:pt x="1265241" y="1604"/>
                      <a:pt x="1305043" y="4735"/>
                    </a:cubicBezTo>
                    <a:lnTo>
                      <a:pt x="1333501" y="8099"/>
                    </a:lnTo>
                    <a:lnTo>
                      <a:pt x="1333501" y="1445214"/>
                    </a:lnTo>
                    <a:lnTo>
                      <a:pt x="1333501" y="2269542"/>
                    </a:lnTo>
                    <a:lnTo>
                      <a:pt x="1333501" y="3659054"/>
                    </a:lnTo>
                    <a:cubicBezTo>
                      <a:pt x="597029" y="3659054"/>
                      <a:pt x="1" y="3041613"/>
                      <a:pt x="1" y="2279959"/>
                    </a:cubicBezTo>
                    <a:lnTo>
                      <a:pt x="1" y="1445214"/>
                    </a:lnTo>
                    <a:lnTo>
                      <a:pt x="5522" y="1445214"/>
                    </a:lnTo>
                    <a:lnTo>
                      <a:pt x="0" y="1360506"/>
                    </a:lnTo>
                    <a:lnTo>
                      <a:pt x="0" y="917135"/>
                    </a:lnTo>
                    <a:cubicBezTo>
                      <a:pt x="0" y="410615"/>
                      <a:pt x="530089" y="0"/>
                      <a:pt x="1183987"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7" name="íşľiďe">
                <a:extLst>
                  <a:ext uri="{FF2B5EF4-FFF2-40B4-BE49-F238E27FC236}">
                    <a16:creationId xmlns:a16="http://schemas.microsoft.com/office/drawing/2014/main" id="{FEECBEA3-F480-4F2F-B729-E58530C3FA53}"/>
                  </a:ext>
                </a:extLst>
              </p:cNvPr>
              <p:cNvSpPr/>
              <p:nvPr/>
            </p:nvSpPr>
            <p:spPr>
              <a:xfrm rot="16200000">
                <a:off x="6980758" y="2201950"/>
                <a:ext cx="1087983" cy="2985365"/>
              </a:xfrm>
              <a:custGeom>
                <a:avLst/>
                <a:gdLst>
                  <a:gd name="connsiteX0" fmla="*/ 1183987 w 1333501"/>
                  <a:gd name="connsiteY0" fmla="*/ 0 h 3659054"/>
                  <a:gd name="connsiteX1" fmla="*/ 1305043 w 1333501"/>
                  <a:gd name="connsiteY1" fmla="*/ 4735 h 3659054"/>
                  <a:gd name="connsiteX2" fmla="*/ 1333501 w 1333501"/>
                  <a:gd name="connsiteY2" fmla="*/ 8099 h 3659054"/>
                  <a:gd name="connsiteX3" fmla="*/ 1333501 w 1333501"/>
                  <a:gd name="connsiteY3" fmla="*/ 1445214 h 3659054"/>
                  <a:gd name="connsiteX4" fmla="*/ 1333501 w 1333501"/>
                  <a:gd name="connsiteY4" fmla="*/ 2269542 h 3659054"/>
                  <a:gd name="connsiteX5" fmla="*/ 1333501 w 1333501"/>
                  <a:gd name="connsiteY5" fmla="*/ 3659054 h 3659054"/>
                  <a:gd name="connsiteX6" fmla="*/ 1 w 1333501"/>
                  <a:gd name="connsiteY6" fmla="*/ 2279959 h 3659054"/>
                  <a:gd name="connsiteX7" fmla="*/ 1 w 1333501"/>
                  <a:gd name="connsiteY7" fmla="*/ 1445214 h 3659054"/>
                  <a:gd name="connsiteX8" fmla="*/ 5522 w 1333501"/>
                  <a:gd name="connsiteY8" fmla="*/ 1445214 h 3659054"/>
                  <a:gd name="connsiteX9" fmla="*/ 0 w 1333501"/>
                  <a:gd name="connsiteY9" fmla="*/ 1360506 h 3659054"/>
                  <a:gd name="connsiteX10" fmla="*/ 0 w 1333501"/>
                  <a:gd name="connsiteY10" fmla="*/ 917135 h 3659054"/>
                  <a:gd name="connsiteX11" fmla="*/ 1183987 w 1333501"/>
                  <a:gd name="connsiteY11" fmla="*/ 0 h 36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1" h="3659054">
                    <a:moveTo>
                      <a:pt x="1183987" y="0"/>
                    </a:moveTo>
                    <a:cubicBezTo>
                      <a:pt x="1224856" y="0"/>
                      <a:pt x="1265241" y="1604"/>
                      <a:pt x="1305043" y="4735"/>
                    </a:cubicBezTo>
                    <a:lnTo>
                      <a:pt x="1333501" y="8099"/>
                    </a:lnTo>
                    <a:lnTo>
                      <a:pt x="1333501" y="1445214"/>
                    </a:lnTo>
                    <a:lnTo>
                      <a:pt x="1333501" y="2269542"/>
                    </a:lnTo>
                    <a:lnTo>
                      <a:pt x="1333501" y="3659054"/>
                    </a:lnTo>
                    <a:cubicBezTo>
                      <a:pt x="597029" y="3659054"/>
                      <a:pt x="1" y="3041613"/>
                      <a:pt x="1" y="2279959"/>
                    </a:cubicBezTo>
                    <a:lnTo>
                      <a:pt x="1" y="1445214"/>
                    </a:lnTo>
                    <a:lnTo>
                      <a:pt x="5522" y="1445214"/>
                    </a:lnTo>
                    <a:lnTo>
                      <a:pt x="0" y="1360506"/>
                    </a:lnTo>
                    <a:lnTo>
                      <a:pt x="0" y="917135"/>
                    </a:lnTo>
                    <a:cubicBezTo>
                      <a:pt x="0" y="410615"/>
                      <a:pt x="530089" y="0"/>
                      <a:pt x="1183987" y="0"/>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íṩḻíḓe">
                <a:extLst>
                  <a:ext uri="{FF2B5EF4-FFF2-40B4-BE49-F238E27FC236}">
                    <a16:creationId xmlns:a16="http://schemas.microsoft.com/office/drawing/2014/main" id="{0FB15035-B093-4E92-9E7C-4B0E389C3066}"/>
                  </a:ext>
                </a:extLst>
              </p:cNvPr>
              <p:cNvSpPr/>
              <p:nvPr/>
            </p:nvSpPr>
            <p:spPr>
              <a:xfrm rot="10800000">
                <a:off x="5552008" y="709269"/>
                <a:ext cx="1087983" cy="2985365"/>
              </a:xfrm>
              <a:custGeom>
                <a:avLst/>
                <a:gdLst>
                  <a:gd name="connsiteX0" fmla="*/ 1183987 w 1333501"/>
                  <a:gd name="connsiteY0" fmla="*/ 0 h 3659054"/>
                  <a:gd name="connsiteX1" fmla="*/ 1305043 w 1333501"/>
                  <a:gd name="connsiteY1" fmla="*/ 4735 h 3659054"/>
                  <a:gd name="connsiteX2" fmla="*/ 1333501 w 1333501"/>
                  <a:gd name="connsiteY2" fmla="*/ 8099 h 3659054"/>
                  <a:gd name="connsiteX3" fmla="*/ 1333501 w 1333501"/>
                  <a:gd name="connsiteY3" fmla="*/ 1445214 h 3659054"/>
                  <a:gd name="connsiteX4" fmla="*/ 1333501 w 1333501"/>
                  <a:gd name="connsiteY4" fmla="*/ 2269542 h 3659054"/>
                  <a:gd name="connsiteX5" fmla="*/ 1333501 w 1333501"/>
                  <a:gd name="connsiteY5" fmla="*/ 3659054 h 3659054"/>
                  <a:gd name="connsiteX6" fmla="*/ 1 w 1333501"/>
                  <a:gd name="connsiteY6" fmla="*/ 2279959 h 3659054"/>
                  <a:gd name="connsiteX7" fmla="*/ 1 w 1333501"/>
                  <a:gd name="connsiteY7" fmla="*/ 1445214 h 3659054"/>
                  <a:gd name="connsiteX8" fmla="*/ 5522 w 1333501"/>
                  <a:gd name="connsiteY8" fmla="*/ 1445214 h 3659054"/>
                  <a:gd name="connsiteX9" fmla="*/ 0 w 1333501"/>
                  <a:gd name="connsiteY9" fmla="*/ 1360506 h 3659054"/>
                  <a:gd name="connsiteX10" fmla="*/ 0 w 1333501"/>
                  <a:gd name="connsiteY10" fmla="*/ 917135 h 3659054"/>
                  <a:gd name="connsiteX11" fmla="*/ 1183987 w 1333501"/>
                  <a:gd name="connsiteY11" fmla="*/ 0 h 36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1" h="3659054">
                    <a:moveTo>
                      <a:pt x="1183987" y="0"/>
                    </a:moveTo>
                    <a:cubicBezTo>
                      <a:pt x="1224856" y="0"/>
                      <a:pt x="1265241" y="1604"/>
                      <a:pt x="1305043" y="4735"/>
                    </a:cubicBezTo>
                    <a:lnTo>
                      <a:pt x="1333501" y="8099"/>
                    </a:lnTo>
                    <a:lnTo>
                      <a:pt x="1333501" y="1445214"/>
                    </a:lnTo>
                    <a:lnTo>
                      <a:pt x="1333501" y="2269542"/>
                    </a:lnTo>
                    <a:lnTo>
                      <a:pt x="1333501" y="3659054"/>
                    </a:lnTo>
                    <a:cubicBezTo>
                      <a:pt x="597029" y="3659054"/>
                      <a:pt x="1" y="3041613"/>
                      <a:pt x="1" y="2279959"/>
                    </a:cubicBezTo>
                    <a:lnTo>
                      <a:pt x="1" y="1445214"/>
                    </a:lnTo>
                    <a:lnTo>
                      <a:pt x="5522" y="1445214"/>
                    </a:lnTo>
                    <a:lnTo>
                      <a:pt x="0" y="1360506"/>
                    </a:lnTo>
                    <a:lnTo>
                      <a:pt x="0" y="917135"/>
                    </a:lnTo>
                    <a:cubicBezTo>
                      <a:pt x="0" y="410615"/>
                      <a:pt x="530089" y="0"/>
                      <a:pt x="1183987"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ṧḻïďè">
                <a:extLst>
                  <a:ext uri="{FF2B5EF4-FFF2-40B4-BE49-F238E27FC236}">
                    <a16:creationId xmlns:a16="http://schemas.microsoft.com/office/drawing/2014/main" id="{2A5AA120-1272-4A19-8BC2-48BAC4E6BEED}"/>
                  </a:ext>
                </a:extLst>
              </p:cNvPr>
              <p:cNvSpPr/>
              <p:nvPr/>
            </p:nvSpPr>
            <p:spPr>
              <a:xfrm rot="5400000">
                <a:off x="4059325" y="1657959"/>
                <a:ext cx="1087983" cy="2985365"/>
              </a:xfrm>
              <a:custGeom>
                <a:avLst/>
                <a:gdLst>
                  <a:gd name="connsiteX0" fmla="*/ 1183987 w 1333501"/>
                  <a:gd name="connsiteY0" fmla="*/ 0 h 3659054"/>
                  <a:gd name="connsiteX1" fmla="*/ 1305043 w 1333501"/>
                  <a:gd name="connsiteY1" fmla="*/ 4735 h 3659054"/>
                  <a:gd name="connsiteX2" fmla="*/ 1333501 w 1333501"/>
                  <a:gd name="connsiteY2" fmla="*/ 8099 h 3659054"/>
                  <a:gd name="connsiteX3" fmla="*/ 1333501 w 1333501"/>
                  <a:gd name="connsiteY3" fmla="*/ 1445214 h 3659054"/>
                  <a:gd name="connsiteX4" fmla="*/ 1333501 w 1333501"/>
                  <a:gd name="connsiteY4" fmla="*/ 2269542 h 3659054"/>
                  <a:gd name="connsiteX5" fmla="*/ 1333501 w 1333501"/>
                  <a:gd name="connsiteY5" fmla="*/ 3659054 h 3659054"/>
                  <a:gd name="connsiteX6" fmla="*/ 1 w 1333501"/>
                  <a:gd name="connsiteY6" fmla="*/ 2279959 h 3659054"/>
                  <a:gd name="connsiteX7" fmla="*/ 1 w 1333501"/>
                  <a:gd name="connsiteY7" fmla="*/ 1445214 h 3659054"/>
                  <a:gd name="connsiteX8" fmla="*/ 5522 w 1333501"/>
                  <a:gd name="connsiteY8" fmla="*/ 1445214 h 3659054"/>
                  <a:gd name="connsiteX9" fmla="*/ 0 w 1333501"/>
                  <a:gd name="connsiteY9" fmla="*/ 1360506 h 3659054"/>
                  <a:gd name="connsiteX10" fmla="*/ 0 w 1333501"/>
                  <a:gd name="connsiteY10" fmla="*/ 917135 h 3659054"/>
                  <a:gd name="connsiteX11" fmla="*/ 1183987 w 1333501"/>
                  <a:gd name="connsiteY11" fmla="*/ 0 h 36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1" h="3659054">
                    <a:moveTo>
                      <a:pt x="1183987" y="0"/>
                    </a:moveTo>
                    <a:cubicBezTo>
                      <a:pt x="1224856" y="0"/>
                      <a:pt x="1265241" y="1604"/>
                      <a:pt x="1305043" y="4735"/>
                    </a:cubicBezTo>
                    <a:lnTo>
                      <a:pt x="1333501" y="8099"/>
                    </a:lnTo>
                    <a:lnTo>
                      <a:pt x="1333501" y="1445214"/>
                    </a:lnTo>
                    <a:lnTo>
                      <a:pt x="1333501" y="2269542"/>
                    </a:lnTo>
                    <a:lnTo>
                      <a:pt x="1333501" y="3659054"/>
                    </a:lnTo>
                    <a:cubicBezTo>
                      <a:pt x="597029" y="3659054"/>
                      <a:pt x="1" y="3041613"/>
                      <a:pt x="1" y="2279959"/>
                    </a:cubicBezTo>
                    <a:lnTo>
                      <a:pt x="1" y="1445214"/>
                    </a:lnTo>
                    <a:lnTo>
                      <a:pt x="5522" y="1445214"/>
                    </a:lnTo>
                    <a:lnTo>
                      <a:pt x="0" y="1360506"/>
                    </a:lnTo>
                    <a:lnTo>
                      <a:pt x="0" y="917135"/>
                    </a:lnTo>
                    <a:cubicBezTo>
                      <a:pt x="0" y="410615"/>
                      <a:pt x="530089" y="0"/>
                      <a:pt x="1183987" y="0"/>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ïsľíďê">
              <a:extLst>
                <a:ext uri="{FF2B5EF4-FFF2-40B4-BE49-F238E27FC236}">
                  <a16:creationId xmlns:a16="http://schemas.microsoft.com/office/drawing/2014/main" id="{06DEE146-5738-4DF0-9EAE-21B05704A4FD}"/>
                </a:ext>
              </a:extLst>
            </p:cNvPr>
            <p:cNvSpPr/>
            <p:nvPr/>
          </p:nvSpPr>
          <p:spPr>
            <a:xfrm>
              <a:off x="4288495" y="2431121"/>
              <a:ext cx="567007" cy="567007"/>
            </a:xfrm>
            <a:prstGeom prst="ellipse">
              <a:avLst/>
            </a:prstGeom>
            <a:solidFill>
              <a:srgbClr val="FFFFFF"/>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矩形 9">
              <a:extLst>
                <a:ext uri="{FF2B5EF4-FFF2-40B4-BE49-F238E27FC236}">
                  <a16:creationId xmlns:a16="http://schemas.microsoft.com/office/drawing/2014/main" id="{1AF14774-2D10-4F6D-B083-D71F4B147E35}"/>
                </a:ext>
              </a:extLst>
            </p:cNvPr>
            <p:cNvSpPr/>
            <p:nvPr/>
          </p:nvSpPr>
          <p:spPr>
            <a:xfrm>
              <a:off x="3059832" y="2283718"/>
              <a:ext cx="800219"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运营型</a:t>
              </a:r>
              <a:endParaRPr lang="zh-CN" altLang="en-US" sz="1600" dirty="0">
                <a:solidFill>
                  <a:schemeClr val="bg1"/>
                </a:solidFill>
              </a:endParaRPr>
            </a:p>
          </p:txBody>
        </p:sp>
        <p:sp>
          <p:nvSpPr>
            <p:cNvPr id="13" name="矩形 12">
              <a:extLst>
                <a:ext uri="{FF2B5EF4-FFF2-40B4-BE49-F238E27FC236}">
                  <a16:creationId xmlns:a16="http://schemas.microsoft.com/office/drawing/2014/main" id="{5054C317-B1D3-42DA-B214-895A59771258}"/>
                </a:ext>
              </a:extLst>
            </p:cNvPr>
            <p:cNvSpPr/>
            <p:nvPr/>
          </p:nvSpPr>
          <p:spPr>
            <a:xfrm>
              <a:off x="4339018" y="1223403"/>
              <a:ext cx="441637" cy="830997"/>
            </a:xfrm>
            <a:prstGeom prst="rect">
              <a:avLst/>
            </a:prstGeom>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完整性</a:t>
              </a:r>
              <a:endParaRPr lang="zh-CN" altLang="en-US" sz="1600" dirty="0">
                <a:solidFill>
                  <a:schemeClr val="bg1"/>
                </a:solidFill>
              </a:endParaRPr>
            </a:p>
          </p:txBody>
        </p:sp>
        <p:sp>
          <p:nvSpPr>
            <p:cNvPr id="14" name="矩形 13">
              <a:extLst>
                <a:ext uri="{FF2B5EF4-FFF2-40B4-BE49-F238E27FC236}">
                  <a16:creationId xmlns:a16="http://schemas.microsoft.com/office/drawing/2014/main" id="{76BD85E6-F202-4ED0-819A-9AB9F09A4CE9}"/>
                </a:ext>
              </a:extLst>
            </p:cNvPr>
            <p:cNvSpPr/>
            <p:nvPr/>
          </p:nvSpPr>
          <p:spPr>
            <a:xfrm>
              <a:off x="5199917" y="2536637"/>
              <a:ext cx="800219"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有效性</a:t>
              </a:r>
              <a:endParaRPr lang="zh-CN" altLang="en-US" sz="1600" dirty="0">
                <a:solidFill>
                  <a:schemeClr val="bg1"/>
                </a:solidFill>
              </a:endParaRPr>
            </a:p>
          </p:txBody>
        </p:sp>
        <p:sp>
          <p:nvSpPr>
            <p:cNvPr id="15" name="矩形 14">
              <a:extLst>
                <a:ext uri="{FF2B5EF4-FFF2-40B4-BE49-F238E27FC236}">
                  <a16:creationId xmlns:a16="http://schemas.microsoft.com/office/drawing/2014/main" id="{A181CAAC-9272-4726-B07B-AF54696AA20F}"/>
                </a:ext>
              </a:extLst>
            </p:cNvPr>
            <p:cNvSpPr/>
            <p:nvPr/>
          </p:nvSpPr>
          <p:spPr>
            <a:xfrm>
              <a:off x="4339018" y="3120297"/>
              <a:ext cx="441637" cy="830997"/>
            </a:xfrm>
            <a:prstGeom prst="rect">
              <a:avLst/>
            </a:prstGeom>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共赢性</a:t>
              </a:r>
              <a:endParaRPr lang="zh-CN" altLang="en-US" sz="1600" dirty="0">
                <a:solidFill>
                  <a:schemeClr val="bg1"/>
                </a:solidFill>
              </a:endParaRPr>
            </a:p>
          </p:txBody>
        </p:sp>
      </p:grpSp>
      <p:sp>
        <p:nvSpPr>
          <p:cNvPr id="20" name="文本框 19">
            <a:extLst>
              <a:ext uri="{FF2B5EF4-FFF2-40B4-BE49-F238E27FC236}">
                <a16:creationId xmlns:a16="http://schemas.microsoft.com/office/drawing/2014/main" id="{E15AC033-AAEA-4CA3-AA13-3D84B07619E4}"/>
              </a:ext>
            </a:extLst>
          </p:cNvPr>
          <p:cNvSpPr txBox="1"/>
          <p:nvPr/>
        </p:nvSpPr>
        <p:spPr>
          <a:xfrm>
            <a:off x="1344413" y="1592982"/>
            <a:ext cx="4050761" cy="1477328"/>
          </a:xfrm>
          <a:prstGeom prst="rect">
            <a:avLst/>
          </a:prstGeom>
          <a:noFill/>
        </p:spPr>
        <p:txBody>
          <a:bodyPr wrap="square" rtlCol="0">
            <a:spAutoFit/>
          </a:bodyPr>
          <a:lstStyle/>
          <a:p>
            <a:r>
              <a:rPr lang="zh-CN" altLang="en-US" sz="1000" b="1" dirty="0">
                <a:latin typeface="微软雅黑" panose="020B0503020204020204" pitchFamily="34" charset="-122"/>
                <a:ea typeface="微软雅黑" panose="020B0503020204020204" pitchFamily="34" charset="-122"/>
              </a:rPr>
              <a:t>完整性</a:t>
            </a:r>
            <a:r>
              <a:rPr lang="zh-CN" altLang="en-US" sz="1000" dirty="0">
                <a:latin typeface="微软雅黑" panose="020B0503020204020204" pitchFamily="34" charset="-122"/>
                <a:ea typeface="微软雅黑" panose="020B0503020204020204" pitchFamily="34" charset="-122"/>
              </a:rPr>
              <a:t>：产业新城</a:t>
            </a:r>
            <a:r>
              <a:rPr lang="en-US" altLang="zh-CN" sz="1000" dirty="0">
                <a:latin typeface="微软雅黑" panose="020B0503020204020204" pitchFamily="34" charset="-122"/>
                <a:ea typeface="微软雅黑" panose="020B0503020204020204" pitchFamily="34" charset="-122"/>
              </a:rPr>
              <a:t>PPP</a:t>
            </a:r>
            <a:r>
              <a:rPr lang="zh-CN" altLang="en-US" sz="1000" dirty="0">
                <a:latin typeface="微软雅黑" panose="020B0503020204020204" pitchFamily="34" charset="-122"/>
                <a:ea typeface="微软雅黑" panose="020B0503020204020204" pitchFamily="34" charset="-122"/>
              </a:rPr>
              <a:t>模式开发运营的是一个完整的公共产品。在合作过程中，政府将经济发展与社会服务等方面的非行政功能整体委托给华夏幸福，通过设立</a:t>
            </a:r>
            <a:r>
              <a:rPr lang="zh-CN" altLang="en-US" sz="1000" b="1" dirty="0">
                <a:latin typeface="微软雅黑" panose="020B0503020204020204" pitchFamily="34" charset="-122"/>
                <a:ea typeface="微软雅黑" panose="020B0503020204020204" pitchFamily="34" charset="-122"/>
              </a:rPr>
              <a:t>管委会</a:t>
            </a:r>
            <a:r>
              <a:rPr lang="zh-CN" altLang="en-US" sz="1000" dirty="0">
                <a:latin typeface="微软雅黑" panose="020B0503020204020204" pitchFamily="34" charset="-122"/>
                <a:ea typeface="微软雅黑" panose="020B0503020204020204" pitchFamily="34" charset="-122"/>
              </a:rPr>
              <a:t>确保项目的公共属性以及供给效率。华夏幸福则</a:t>
            </a:r>
            <a:r>
              <a:rPr lang="zh-CN" altLang="en-US" sz="1000" b="1" dirty="0">
                <a:latin typeface="微软雅黑" panose="020B0503020204020204" pitchFamily="34" charset="-122"/>
                <a:ea typeface="微软雅黑" panose="020B0503020204020204" pitchFamily="34" charset="-122"/>
              </a:rPr>
              <a:t>遵循整个区域的城市开发规划和产业政策，从全生命周期角度，为合作区域顶层设计产业发展方向，规划幸福宜居城市蓝图，并有效统筹产业和城市关系，提供了一个完整的公共产品</a:t>
            </a:r>
            <a:r>
              <a:rPr lang="zh-CN" altLang="en-US" sz="1000" dirty="0">
                <a:latin typeface="微软雅黑" panose="020B0503020204020204" pitchFamily="34" charset="-122"/>
                <a:ea typeface="微软雅黑" panose="020B0503020204020204" pitchFamily="34" charset="-122"/>
              </a:rPr>
              <a:t>，也就是产业新城。它既不是单一的、孤立的</a:t>
            </a:r>
            <a:r>
              <a:rPr lang="en-US" altLang="zh-CN" sz="1000" dirty="0">
                <a:latin typeface="微软雅黑" panose="020B0503020204020204" pitchFamily="34" charset="-122"/>
                <a:ea typeface="微软雅黑" panose="020B0503020204020204" pitchFamily="34" charset="-122"/>
              </a:rPr>
              <a:t>PPP</a:t>
            </a:r>
            <a:r>
              <a:rPr lang="zh-CN" altLang="en-US" sz="1000" dirty="0">
                <a:latin typeface="微软雅黑" panose="020B0503020204020204" pitchFamily="34" charset="-122"/>
                <a:ea typeface="微软雅黑" panose="020B0503020204020204" pitchFamily="34" charset="-122"/>
              </a:rPr>
              <a:t>项目，也不是简单的单体项目的累加，有效地</a:t>
            </a:r>
            <a:r>
              <a:rPr lang="zh-CN" altLang="en-US" sz="1000" b="1" dirty="0">
                <a:latin typeface="微软雅黑" panose="020B0503020204020204" pitchFamily="34" charset="-122"/>
                <a:ea typeface="微软雅黑" panose="020B0503020204020204" pitchFamily="34" charset="-122"/>
              </a:rPr>
              <a:t>克服了单体项目短期效应的弊端，确保了整体效益和长期运营的效果</a:t>
            </a:r>
            <a:r>
              <a:rPr lang="zh-CN" altLang="en-US" sz="1000" b="1" dirty="0"/>
              <a:t>。</a:t>
            </a:r>
          </a:p>
        </p:txBody>
      </p:sp>
      <p:sp>
        <p:nvSpPr>
          <p:cNvPr id="21" name="文本框 20">
            <a:extLst>
              <a:ext uri="{FF2B5EF4-FFF2-40B4-BE49-F238E27FC236}">
                <a16:creationId xmlns:a16="http://schemas.microsoft.com/office/drawing/2014/main" id="{1F1AD455-7F93-4718-8781-75E9073F0FCA}"/>
              </a:ext>
            </a:extLst>
          </p:cNvPr>
          <p:cNvSpPr txBox="1"/>
          <p:nvPr/>
        </p:nvSpPr>
        <p:spPr>
          <a:xfrm>
            <a:off x="1344412" y="3622192"/>
            <a:ext cx="3957829" cy="1556901"/>
          </a:xfrm>
          <a:prstGeom prst="rect">
            <a:avLst/>
          </a:prstGeom>
          <a:noFill/>
        </p:spPr>
        <p:txBody>
          <a:bodyPr wrap="square" rtlCol="0">
            <a:spAutoFit/>
          </a:bodyPr>
          <a:lstStyle/>
          <a:p>
            <a:pPr algn="just">
              <a:lnSpc>
                <a:spcPct val="120000"/>
              </a:lnSpc>
            </a:pPr>
            <a:r>
              <a:rPr lang="zh-CN" altLang="en-US" sz="1000" b="1" dirty="0">
                <a:latin typeface="微软雅黑" panose="020B0503020204020204" pitchFamily="34" charset="-122"/>
                <a:ea typeface="微软雅黑" panose="020B0503020204020204" pitchFamily="34" charset="-122"/>
              </a:rPr>
              <a:t>运营性</a:t>
            </a:r>
            <a:r>
              <a:rPr lang="zh-CN" altLang="en-US" sz="1000" dirty="0">
                <a:latin typeface="微软雅黑" panose="020B0503020204020204" pitchFamily="34" charset="-122"/>
                <a:ea typeface="微软雅黑" panose="020B0503020204020204" pitchFamily="34" charset="-122"/>
              </a:rPr>
              <a:t>：“运营性”是华夏幸福产业新城</a:t>
            </a:r>
            <a:r>
              <a:rPr lang="en-US" altLang="zh-CN" sz="1000" dirty="0">
                <a:latin typeface="微软雅黑" panose="020B0503020204020204" pitchFamily="34" charset="-122"/>
                <a:ea typeface="微软雅黑" panose="020B0503020204020204" pitchFamily="34" charset="-122"/>
              </a:rPr>
              <a:t>PPP</a:t>
            </a:r>
            <a:r>
              <a:rPr lang="zh-CN" altLang="en-US" sz="1000" dirty="0">
                <a:latin typeface="微软雅黑" panose="020B0503020204020204" pitchFamily="34" charset="-122"/>
                <a:ea typeface="微软雅黑" panose="020B0503020204020204" pitchFamily="34" charset="-122"/>
              </a:rPr>
              <a:t>模式最突出的特点。华夏幸福深知产业是城市发展的动力之源，坚持以产业发展为核心运营产业新城。多年来，构建了功能强大的</a:t>
            </a:r>
            <a:r>
              <a:rPr lang="zh-CN" altLang="en-US" sz="1000" b="1" dirty="0">
                <a:latin typeface="微软雅黑" panose="020B0503020204020204" pitchFamily="34" charset="-122"/>
                <a:ea typeface="微软雅黑" panose="020B0503020204020204" pitchFamily="34" charset="-122"/>
              </a:rPr>
              <a:t>招商网络、遍布全球的孵化网络、全程服务的培育网络和丰富的产业资本投资驱动支持体系，在合作区域打造先进产业集群，促进区域产业转型升级</a:t>
            </a:r>
            <a:r>
              <a:rPr lang="zh-CN" altLang="en-US" sz="1000" dirty="0">
                <a:latin typeface="微软雅黑" panose="020B0503020204020204" pitchFamily="34" charset="-122"/>
                <a:ea typeface="微软雅黑" panose="020B0503020204020204" pitchFamily="34" charset="-122"/>
              </a:rPr>
              <a:t>。同时，通过</a:t>
            </a:r>
            <a:r>
              <a:rPr lang="zh-CN" altLang="en-US" sz="1000" b="1" dirty="0">
                <a:latin typeface="微软雅黑" panose="020B0503020204020204" pitchFamily="34" charset="-122"/>
                <a:ea typeface="微软雅黑" panose="020B0503020204020204" pitchFamily="34" charset="-122"/>
              </a:rPr>
              <a:t>产业发展服务将</a:t>
            </a:r>
            <a:r>
              <a:rPr lang="zh-CN" altLang="en-US" sz="1000" b="1" dirty="0">
                <a:solidFill>
                  <a:srgbClr val="FF0000"/>
                </a:solidFill>
                <a:latin typeface="微软雅黑" panose="020B0503020204020204" pitchFamily="34" charset="-122"/>
                <a:ea typeface="微软雅黑" panose="020B0503020204020204" pitchFamily="34" charset="-122"/>
              </a:rPr>
              <a:t>基础设施和产业发展</a:t>
            </a:r>
            <a:r>
              <a:rPr lang="zh-CN" altLang="en-US" sz="1000" b="1" dirty="0">
                <a:latin typeface="微软雅黑" panose="020B0503020204020204" pitchFamily="34" charset="-122"/>
                <a:ea typeface="微软雅黑" panose="020B0503020204020204" pitchFamily="34" charset="-122"/>
              </a:rPr>
              <a:t>有机融合起来</a:t>
            </a:r>
            <a:r>
              <a:rPr lang="zh-CN" altLang="en-US" sz="1000" dirty="0">
                <a:latin typeface="微软雅黑" panose="020B0503020204020204" pitchFamily="34" charset="-122"/>
                <a:ea typeface="微软雅黑" panose="020B0503020204020204" pitchFamily="34" charset="-122"/>
              </a:rPr>
              <a:t>，让基础设施充分发挥作用，不断提升城市运营水平和可持续发展能力，形成了以产兴城、以城带产、产城融合的良性循环。</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7D4430C-9F4A-4948-BEAF-1690D274B167}"/>
              </a:ext>
            </a:extLst>
          </p:cNvPr>
          <p:cNvSpPr txBox="1"/>
          <p:nvPr/>
        </p:nvSpPr>
        <p:spPr>
          <a:xfrm>
            <a:off x="6240633" y="4042207"/>
            <a:ext cx="4558191" cy="1554015"/>
          </a:xfrm>
          <a:prstGeom prst="rect">
            <a:avLst/>
          </a:prstGeom>
          <a:noFill/>
        </p:spPr>
        <p:txBody>
          <a:bodyPr wrap="square" rtlCol="0">
            <a:spAutoFit/>
          </a:bodyPr>
          <a:lstStyle/>
          <a:p>
            <a:pPr>
              <a:lnSpc>
                <a:spcPct val="120000"/>
              </a:lnSpc>
            </a:pPr>
            <a:r>
              <a:rPr lang="zh-CN" altLang="en-US" sz="1000" b="1" dirty="0">
                <a:latin typeface="微软雅黑" panose="020B0503020204020204" pitchFamily="34" charset="-122"/>
                <a:ea typeface="微软雅黑" panose="020B0503020204020204" pitchFamily="34" charset="-122"/>
              </a:rPr>
              <a:t>共赢性</a:t>
            </a:r>
            <a:r>
              <a:rPr lang="zh-CN" altLang="en-US" sz="1000" dirty="0">
                <a:latin typeface="微软雅黑" panose="020B0503020204020204" pitchFamily="34" charset="-122"/>
                <a:ea typeface="微软雅黑" panose="020B0503020204020204" pitchFamily="34" charset="-122"/>
              </a:rPr>
              <a:t>：华夏幸福创造性地引入了一套</a:t>
            </a:r>
            <a:r>
              <a:rPr lang="zh-CN" altLang="en-US" sz="1000" b="1" dirty="0">
                <a:latin typeface="微软雅黑" panose="020B0503020204020204" pitchFamily="34" charset="-122"/>
                <a:ea typeface="微软雅黑" panose="020B0503020204020204" pitchFamily="34" charset="-122"/>
              </a:rPr>
              <a:t>互利共赢、政府没有任何财政风险的合作机制</a:t>
            </a:r>
            <a:r>
              <a:rPr lang="zh-CN" altLang="en-US" sz="1000" dirty="0">
                <a:latin typeface="微软雅黑" panose="020B0503020204020204" pitchFamily="34" charset="-122"/>
                <a:ea typeface="微软雅黑" panose="020B0503020204020204" pitchFamily="34" charset="-122"/>
              </a:rPr>
              <a:t>。在产业新城建设运营过程中，地方政府和华夏幸福的利益高度一致。双方在物有所值评价和财政承受能力评价的基础上，约定具体合作细节，最终实现合作共赢。</a:t>
            </a:r>
            <a:r>
              <a:rPr lang="zh-CN" altLang="en-US" sz="1000" b="1" dirty="0">
                <a:latin typeface="微软雅黑" panose="020B0503020204020204" pitchFamily="34" charset="-122"/>
                <a:ea typeface="微软雅黑" panose="020B0503020204020204" pitchFamily="34" charset="-122"/>
              </a:rPr>
              <a:t>对政府而言，如果当年财政没有增量，则不需要支付服务费用；财政增量到期仍支付不清的，按合同予以豁免。华夏幸福则充分运用市场化手段，形成多元化、可持续的资金投入机制，完成实际投资且产生效益，使地方财政收入明显增加，公司按约定获取相应报酬。</a:t>
            </a:r>
            <a:r>
              <a:rPr lang="zh-CN" altLang="en-US" sz="1000" dirty="0">
                <a:latin typeface="微软雅黑" panose="020B0503020204020204" pitchFamily="34" charset="-122"/>
                <a:ea typeface="微软雅黑" panose="020B0503020204020204" pitchFamily="34" charset="-122"/>
              </a:rPr>
              <a:t>企业与政府利益高度一致，实现共赢。</a:t>
            </a:r>
            <a:endParaRPr lang="en-US" altLang="zh-CN" sz="1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4FDAD73-795F-4ACC-8E7A-91B725C82A27}"/>
              </a:ext>
            </a:extLst>
          </p:cNvPr>
          <p:cNvSpPr txBox="1"/>
          <p:nvPr/>
        </p:nvSpPr>
        <p:spPr>
          <a:xfrm>
            <a:off x="6217929" y="1592982"/>
            <a:ext cx="4693501" cy="1369349"/>
          </a:xfrm>
          <a:prstGeom prst="rect">
            <a:avLst/>
          </a:prstGeom>
          <a:noFill/>
        </p:spPr>
        <p:txBody>
          <a:bodyPr wrap="square" rtlCol="0">
            <a:spAutoFit/>
          </a:bodyPr>
          <a:lstStyle/>
          <a:p>
            <a:pPr>
              <a:lnSpc>
                <a:spcPct val="120000"/>
              </a:lnSpc>
            </a:pPr>
            <a:r>
              <a:rPr lang="zh-CN" altLang="en-US" sz="1000" b="1" dirty="0">
                <a:latin typeface="微软雅黑" panose="020B0503020204020204" pitchFamily="34" charset="-122"/>
                <a:ea typeface="微软雅黑" panose="020B0503020204020204" pitchFamily="34" charset="-122"/>
              </a:rPr>
              <a:t>有效性</a:t>
            </a:r>
            <a:r>
              <a:rPr lang="zh-CN" altLang="en-US" sz="1000" dirty="0">
                <a:latin typeface="微软雅黑" panose="020B0503020204020204" pitchFamily="34" charset="-122"/>
                <a:ea typeface="微软雅黑" panose="020B0503020204020204" pitchFamily="34" charset="-122"/>
              </a:rPr>
              <a:t>：华夏幸福提供的是一揽子</a:t>
            </a:r>
            <a:r>
              <a:rPr lang="zh-CN" altLang="en-US" sz="1000" b="1" dirty="0">
                <a:latin typeface="微软雅黑" panose="020B0503020204020204" pitchFamily="34" charset="-122"/>
                <a:ea typeface="微软雅黑" panose="020B0503020204020204" pitchFamily="34" charset="-122"/>
              </a:rPr>
              <a:t>更为有效甚至物超所值的公共服务，能有效提升公共服务供给效率。</a:t>
            </a:r>
            <a:r>
              <a:rPr lang="zh-CN" altLang="en-US" sz="1000" dirty="0">
                <a:latin typeface="微软雅黑" panose="020B0503020204020204" pitchFamily="34" charset="-122"/>
                <a:ea typeface="微软雅黑" panose="020B0503020204020204" pitchFamily="34" charset="-122"/>
              </a:rPr>
              <a:t>根据政府和市场的需求，华夏幸福采取</a:t>
            </a:r>
            <a:r>
              <a:rPr lang="zh-CN" altLang="en-US" sz="1000" b="1" dirty="0">
                <a:latin typeface="微软雅黑" panose="020B0503020204020204" pitchFamily="34" charset="-122"/>
                <a:ea typeface="微软雅黑" panose="020B0503020204020204" pitchFamily="34" charset="-122"/>
              </a:rPr>
              <a:t>完全市场化</a:t>
            </a:r>
            <a:r>
              <a:rPr lang="zh-CN" altLang="en-US" sz="1000" dirty="0">
                <a:latin typeface="微软雅黑" panose="020B0503020204020204" pitchFamily="34" charset="-122"/>
                <a:ea typeface="微软雅黑" panose="020B0503020204020204" pitchFamily="34" charset="-122"/>
              </a:rPr>
              <a:t>的运作机制，依托专业规划设计团队，为区域制定前瞻性的战略发展规划；依托科技、创新和资本驱动，构建全球化的产业招商网络；凭借专业化的运营服务团队，为入园企业提供一揽子配套服务等。固安、嘉善、溧水等产业新城实践充分证明，华夏幸福有效提升了合作区域公共服务供给效率和经济发展水平，增强了人民的幸福感和获得感，改善了当地的区域价值和生态环境。</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709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251" y="701161"/>
            <a:ext cx="10971726" cy="542774"/>
          </a:xfrm>
        </p:spPr>
        <p:txBody>
          <a:bodyPr/>
          <a:lstStyle/>
          <a:p>
            <a:pPr algn="ctr"/>
            <a:r>
              <a:rPr lang="zh-CN" altLang="en-US" sz="2400" b="1" dirty="0">
                <a:latin typeface="微软雅黑" panose="020B0503020204020204" pitchFamily="34" charset="-122"/>
                <a:ea typeface="微软雅黑" panose="020B0503020204020204" pitchFamily="34" charset="-122"/>
              </a:rPr>
              <a:t>产业新城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一级二级开发</a:t>
            </a:r>
            <a:br>
              <a:rPr lang="zh-CN" altLang="en-US" dirty="0"/>
            </a:br>
            <a:endParaRPr lang="zh-CN" altLang="en-US" dirty="0"/>
          </a:p>
        </p:txBody>
      </p:sp>
      <p:sp>
        <p:nvSpPr>
          <p:cNvPr id="4" name="灯片编号占位符 3"/>
          <p:cNvSpPr>
            <a:spLocks noGrp="1"/>
          </p:cNvSpPr>
          <p:nvPr>
            <p:ph type="sldNum" sz="quarter" idx="12"/>
          </p:nvPr>
        </p:nvSpPr>
        <p:spPr/>
        <p:txBody>
          <a:bodyPr/>
          <a:lstStyle/>
          <a:p>
            <a:pPr>
              <a:defRPr/>
            </a:pPr>
            <a:fld id="{399481D1-FBB7-47A6-9DA0-B2DC666E375B}" type="slidenum">
              <a:rPr lang="zh-CN" altLang="en-US" smtClean="0"/>
              <a:pPr>
                <a:defRPr/>
              </a:pPr>
              <a:t>12</a:t>
            </a:fld>
            <a:endParaRPr lang="zh-CN" altLang="en-US" dirty="0"/>
          </a:p>
        </p:txBody>
      </p:sp>
      <p:sp>
        <p:nvSpPr>
          <p:cNvPr id="8" name="文本框 7">
            <a:extLst>
              <a:ext uri="{FF2B5EF4-FFF2-40B4-BE49-F238E27FC236}">
                <a16:creationId xmlns:a16="http://schemas.microsoft.com/office/drawing/2014/main" id="{16304557-CF9E-460E-ACE9-31882A93DBF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pic>
        <p:nvPicPr>
          <p:cNvPr id="10" name="图片 9">
            <a:extLst>
              <a:ext uri="{FF2B5EF4-FFF2-40B4-BE49-F238E27FC236}">
                <a16:creationId xmlns:a16="http://schemas.microsoft.com/office/drawing/2014/main" id="{7C77D266-6FF4-4A2C-A5C6-683B70AA1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89" y="1484270"/>
            <a:ext cx="6527203" cy="4302244"/>
          </a:xfrm>
          <a:prstGeom prst="rect">
            <a:avLst/>
          </a:prstGeom>
        </p:spPr>
      </p:pic>
      <p:sp>
        <p:nvSpPr>
          <p:cNvPr id="12" name="文本框 11">
            <a:extLst>
              <a:ext uri="{FF2B5EF4-FFF2-40B4-BE49-F238E27FC236}">
                <a16:creationId xmlns:a16="http://schemas.microsoft.com/office/drawing/2014/main" id="{85763E59-0AB5-497B-B25E-6241F5D6A485}"/>
              </a:ext>
            </a:extLst>
          </p:cNvPr>
          <p:cNvSpPr txBox="1"/>
          <p:nvPr/>
        </p:nvSpPr>
        <p:spPr>
          <a:xfrm>
            <a:off x="7623179" y="2204231"/>
            <a:ext cx="4073778" cy="2862322"/>
          </a:xfrm>
          <a:prstGeom prst="rect">
            <a:avLst/>
          </a:prstGeom>
          <a:noFill/>
        </p:spPr>
        <p:txBody>
          <a:bodyPr wrap="square">
            <a:spAutoFit/>
          </a:bodyPr>
          <a:lstStyle/>
          <a:p>
            <a:r>
              <a:rPr lang="zh-CN" altLang="en-US" b="0" i="0" u="none" strike="noStrike" dirty="0">
                <a:solidFill>
                  <a:srgbClr val="191919"/>
                </a:solidFill>
                <a:effectLst/>
                <a:latin typeface="PingFang SC"/>
              </a:rPr>
              <a:t>从图中可以看出，华夏幸福的开发业务范围涉及一级开发、二级开发两个阶段。</a:t>
            </a:r>
            <a:endParaRPr lang="en-US" altLang="zh-CN" b="0" i="0" u="none" strike="noStrike" dirty="0">
              <a:solidFill>
                <a:srgbClr val="191919"/>
              </a:solidFill>
              <a:effectLst/>
              <a:latin typeface="PingFang SC"/>
            </a:endParaRPr>
          </a:p>
          <a:p>
            <a:endParaRPr lang="en-US" altLang="zh-CN" dirty="0">
              <a:solidFill>
                <a:srgbClr val="191919"/>
              </a:solidFill>
              <a:latin typeface="PingFang SC"/>
            </a:endParaRPr>
          </a:p>
          <a:p>
            <a:r>
              <a:rPr lang="zh-CN" altLang="en-US" b="0" i="0" u="none" strike="noStrike" dirty="0">
                <a:solidFill>
                  <a:srgbClr val="191919"/>
                </a:solidFill>
                <a:effectLst/>
                <a:latin typeface="PingFang SC"/>
              </a:rPr>
              <a:t>第一阶段涉及到</a:t>
            </a:r>
            <a:r>
              <a:rPr lang="zh-CN" altLang="en-US" b="1" i="0" u="none" strike="noStrike" dirty="0">
                <a:solidFill>
                  <a:srgbClr val="191919"/>
                </a:solidFill>
                <a:effectLst/>
                <a:latin typeface="PingFang SC"/>
              </a:rPr>
              <a:t>园区土地整理基础设施建设</a:t>
            </a:r>
            <a:r>
              <a:rPr lang="zh-CN" altLang="en-US" b="0" i="0" u="none" strike="noStrike" dirty="0">
                <a:solidFill>
                  <a:srgbClr val="191919"/>
                </a:solidFill>
                <a:effectLst/>
                <a:latin typeface="PingFang SC"/>
              </a:rPr>
              <a:t>；</a:t>
            </a:r>
            <a:endParaRPr lang="en-US" altLang="zh-CN" b="0" i="0" u="none" strike="noStrike" dirty="0">
              <a:solidFill>
                <a:srgbClr val="191919"/>
              </a:solidFill>
              <a:effectLst/>
              <a:latin typeface="PingFang SC"/>
            </a:endParaRPr>
          </a:p>
          <a:p>
            <a:endParaRPr lang="en-US" altLang="zh-CN" b="0" i="0" u="none" strike="noStrike" dirty="0">
              <a:solidFill>
                <a:srgbClr val="191919"/>
              </a:solidFill>
              <a:effectLst/>
              <a:latin typeface="PingFang SC"/>
            </a:endParaRPr>
          </a:p>
          <a:p>
            <a:r>
              <a:rPr lang="zh-CN" altLang="en-US" dirty="0">
                <a:solidFill>
                  <a:srgbClr val="191919"/>
                </a:solidFill>
                <a:latin typeface="PingFang SC"/>
              </a:rPr>
              <a:t>第二阶段涉及到</a:t>
            </a:r>
            <a:r>
              <a:rPr lang="zh-CN" altLang="en-US" b="1" dirty="0">
                <a:solidFill>
                  <a:srgbClr val="191919"/>
                </a:solidFill>
                <a:latin typeface="PingFang SC"/>
              </a:rPr>
              <a:t>住宅用地</a:t>
            </a:r>
            <a:r>
              <a:rPr lang="zh-CN" altLang="en-US" dirty="0">
                <a:solidFill>
                  <a:srgbClr val="191919"/>
                </a:solidFill>
                <a:latin typeface="PingFang SC"/>
              </a:rPr>
              <a:t>的二次开发；</a:t>
            </a:r>
            <a:endParaRPr lang="en-US" altLang="zh-CN" dirty="0">
              <a:solidFill>
                <a:srgbClr val="191919"/>
              </a:solidFill>
              <a:latin typeface="PingFang SC"/>
            </a:endParaRPr>
          </a:p>
          <a:p>
            <a:endParaRPr lang="en-US" altLang="zh-CN" b="0" i="0" u="none" strike="noStrike" dirty="0">
              <a:solidFill>
                <a:srgbClr val="191919"/>
              </a:solidFill>
              <a:effectLst/>
              <a:latin typeface="PingFang SC"/>
            </a:endParaRPr>
          </a:p>
          <a:p>
            <a:r>
              <a:rPr lang="zh-CN" altLang="en-US" b="1" dirty="0">
                <a:solidFill>
                  <a:srgbClr val="191919"/>
                </a:solidFill>
                <a:latin typeface="PingFang SC"/>
              </a:rPr>
              <a:t>最终形成产业园区和住宅的联合开发，实现盈利。</a:t>
            </a:r>
            <a:endParaRPr lang="en-US" altLang="zh-CN" b="1" i="0" u="none" strike="noStrike" dirty="0">
              <a:solidFill>
                <a:srgbClr val="191919"/>
              </a:solidFill>
              <a:effectLst/>
              <a:latin typeface="PingFang SC"/>
            </a:endParaRPr>
          </a:p>
        </p:txBody>
      </p:sp>
    </p:spTree>
    <p:extLst>
      <p:ext uri="{BB962C8B-B14F-4D97-AF65-F5344CB8AC3E}">
        <p14:creationId xmlns:p14="http://schemas.microsoft.com/office/powerpoint/2010/main" val="175566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2D95631-238B-469F-BFEE-7421E3DE6E0A}"/>
              </a:ext>
            </a:extLst>
          </p:cNvPr>
          <p:cNvGrpSpPr/>
          <p:nvPr/>
        </p:nvGrpSpPr>
        <p:grpSpPr>
          <a:xfrm>
            <a:off x="1935535" y="1381239"/>
            <a:ext cx="881464" cy="1493496"/>
            <a:chOff x="849670" y="2023003"/>
            <a:chExt cx="1584176" cy="2684126"/>
          </a:xfrm>
        </p:grpSpPr>
        <p:grpSp>
          <p:nvGrpSpPr>
            <p:cNvPr id="11" name="组合 10">
              <a:extLst>
                <a:ext uri="{FF2B5EF4-FFF2-40B4-BE49-F238E27FC236}">
                  <a16:creationId xmlns:a16="http://schemas.microsoft.com/office/drawing/2014/main" id="{A2D9FDB2-3147-4B4F-A3C0-8CDB5B0C0D7E}"/>
                </a:ext>
              </a:extLst>
            </p:cNvPr>
            <p:cNvGrpSpPr/>
            <p:nvPr/>
          </p:nvGrpSpPr>
          <p:grpSpPr>
            <a:xfrm>
              <a:off x="849670" y="2023003"/>
              <a:ext cx="1584176" cy="2549227"/>
              <a:chOff x="849670" y="2023003"/>
              <a:chExt cx="1584176" cy="2549227"/>
            </a:xfrm>
          </p:grpSpPr>
          <p:sp>
            <p:nvSpPr>
              <p:cNvPr id="7" name="矩形: 圆角 6">
                <a:extLst>
                  <a:ext uri="{FF2B5EF4-FFF2-40B4-BE49-F238E27FC236}">
                    <a16:creationId xmlns:a16="http://schemas.microsoft.com/office/drawing/2014/main" id="{2028286A-0C52-4A0E-90F1-83D43AEDF195}"/>
                  </a:ext>
                </a:extLst>
              </p:cNvPr>
              <p:cNvSpPr/>
              <p:nvPr/>
            </p:nvSpPr>
            <p:spPr>
              <a:xfrm>
                <a:off x="849670" y="3755876"/>
                <a:ext cx="1584176" cy="576064"/>
              </a:xfrm>
              <a:prstGeom prst="roundRect">
                <a:avLst>
                  <a:gd name="adj" fmla="val 50000"/>
                </a:avLst>
              </a:prstGeom>
              <a:solidFill>
                <a:srgbClr val="5ABE9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角 7">
                <a:extLst>
                  <a:ext uri="{FF2B5EF4-FFF2-40B4-BE49-F238E27FC236}">
                    <a16:creationId xmlns:a16="http://schemas.microsoft.com/office/drawing/2014/main" id="{796F39B5-C1B1-40F0-B757-6F686A84A9EA}"/>
                  </a:ext>
                </a:extLst>
              </p:cNvPr>
              <p:cNvSpPr/>
              <p:nvPr/>
            </p:nvSpPr>
            <p:spPr>
              <a:xfrm rot="5400000">
                <a:off x="1353726" y="3251820"/>
                <a:ext cx="1584176" cy="576064"/>
              </a:xfrm>
              <a:prstGeom prst="roundRect">
                <a:avLst>
                  <a:gd name="adj" fmla="val 50000"/>
                </a:avLst>
              </a:prstGeom>
              <a:solidFill>
                <a:srgbClr val="5ABE9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圆角 8">
                <a:extLst>
                  <a:ext uri="{FF2B5EF4-FFF2-40B4-BE49-F238E27FC236}">
                    <a16:creationId xmlns:a16="http://schemas.microsoft.com/office/drawing/2014/main" id="{A72FA130-85BF-43DE-971E-06662D6C6886}"/>
                  </a:ext>
                </a:extLst>
              </p:cNvPr>
              <p:cNvSpPr/>
              <p:nvPr/>
            </p:nvSpPr>
            <p:spPr>
              <a:xfrm rot="2700000">
                <a:off x="123247" y="3009585"/>
                <a:ext cx="2549227" cy="576064"/>
              </a:xfrm>
              <a:prstGeom prst="roundRect">
                <a:avLst>
                  <a:gd name="adj" fmla="val 50000"/>
                </a:avLst>
              </a:prstGeom>
              <a:solidFill>
                <a:srgbClr val="5ABE9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10" name="椭圆 9">
                <a:extLst>
                  <a:ext uri="{FF2B5EF4-FFF2-40B4-BE49-F238E27FC236}">
                    <a16:creationId xmlns:a16="http://schemas.microsoft.com/office/drawing/2014/main" id="{4461B8A8-EA07-4F84-8799-BE2FA6D89002}"/>
                  </a:ext>
                </a:extLst>
              </p:cNvPr>
              <p:cNvSpPr/>
              <p:nvPr/>
            </p:nvSpPr>
            <p:spPr>
              <a:xfrm>
                <a:off x="1930038" y="3839319"/>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 name="矩形 11">
              <a:extLst>
                <a:ext uri="{FF2B5EF4-FFF2-40B4-BE49-F238E27FC236}">
                  <a16:creationId xmlns:a16="http://schemas.microsoft.com/office/drawing/2014/main" id="{77E5CA72-D999-4DFD-A249-8A8E441A2BE4}"/>
                </a:ext>
              </a:extLst>
            </p:cNvPr>
            <p:cNvSpPr/>
            <p:nvPr/>
          </p:nvSpPr>
          <p:spPr>
            <a:xfrm>
              <a:off x="1907704" y="3877420"/>
              <a:ext cx="332000" cy="829709"/>
            </a:xfrm>
            <a:prstGeom prst="rect">
              <a:avLst/>
            </a:prstGeom>
          </p:spPr>
          <p:txBody>
            <a:bodyPr wrap="none">
              <a:spAutoFit/>
            </a:bodyPr>
            <a:lstStyle/>
            <a:p>
              <a:endParaRPr lang="zh-CN" altLang="en-US" sz="2400" dirty="0"/>
            </a:p>
          </p:txBody>
        </p:sp>
      </p:grpSp>
      <p:grpSp>
        <p:nvGrpSpPr>
          <p:cNvPr id="14" name="组合 13">
            <a:extLst>
              <a:ext uri="{FF2B5EF4-FFF2-40B4-BE49-F238E27FC236}">
                <a16:creationId xmlns:a16="http://schemas.microsoft.com/office/drawing/2014/main" id="{91575DBE-EAEE-4EF6-85D4-B3E51266CE91}"/>
              </a:ext>
            </a:extLst>
          </p:cNvPr>
          <p:cNvGrpSpPr/>
          <p:nvPr/>
        </p:nvGrpSpPr>
        <p:grpSpPr>
          <a:xfrm>
            <a:off x="5665186" y="1442836"/>
            <a:ext cx="851552" cy="1458481"/>
            <a:chOff x="849670" y="2023003"/>
            <a:chExt cx="1584176" cy="2713270"/>
          </a:xfrm>
        </p:grpSpPr>
        <p:grpSp>
          <p:nvGrpSpPr>
            <p:cNvPr id="15" name="组合 14">
              <a:extLst>
                <a:ext uri="{FF2B5EF4-FFF2-40B4-BE49-F238E27FC236}">
                  <a16:creationId xmlns:a16="http://schemas.microsoft.com/office/drawing/2014/main" id="{4F94A605-3CCB-4669-845E-3EBC10602B86}"/>
                </a:ext>
              </a:extLst>
            </p:cNvPr>
            <p:cNvGrpSpPr/>
            <p:nvPr/>
          </p:nvGrpSpPr>
          <p:grpSpPr>
            <a:xfrm>
              <a:off x="849670" y="2023003"/>
              <a:ext cx="1584176" cy="2549227"/>
              <a:chOff x="849670" y="2023003"/>
              <a:chExt cx="1584176" cy="2549227"/>
            </a:xfrm>
          </p:grpSpPr>
          <p:sp>
            <p:nvSpPr>
              <p:cNvPr id="17" name="矩形: 圆角 16">
                <a:extLst>
                  <a:ext uri="{FF2B5EF4-FFF2-40B4-BE49-F238E27FC236}">
                    <a16:creationId xmlns:a16="http://schemas.microsoft.com/office/drawing/2014/main" id="{19CB3F2F-7149-4E5B-AB8C-DE13BDD48BEB}"/>
                  </a:ext>
                </a:extLst>
              </p:cNvPr>
              <p:cNvSpPr/>
              <p:nvPr/>
            </p:nvSpPr>
            <p:spPr>
              <a:xfrm>
                <a:off x="849670" y="3755876"/>
                <a:ext cx="1584176" cy="576064"/>
              </a:xfrm>
              <a:prstGeom prst="roundRect">
                <a:avLst>
                  <a:gd name="adj" fmla="val 50000"/>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圆角 17">
                <a:extLst>
                  <a:ext uri="{FF2B5EF4-FFF2-40B4-BE49-F238E27FC236}">
                    <a16:creationId xmlns:a16="http://schemas.microsoft.com/office/drawing/2014/main" id="{7946CE0B-BD6B-43CB-B1FD-E65A3FE0BF49}"/>
                  </a:ext>
                </a:extLst>
              </p:cNvPr>
              <p:cNvSpPr/>
              <p:nvPr/>
            </p:nvSpPr>
            <p:spPr>
              <a:xfrm rot="5400000">
                <a:off x="1353726" y="3251820"/>
                <a:ext cx="1584176" cy="576064"/>
              </a:xfrm>
              <a:prstGeom prst="roundRect">
                <a:avLst>
                  <a:gd name="adj" fmla="val 50000"/>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圆角 18">
                <a:extLst>
                  <a:ext uri="{FF2B5EF4-FFF2-40B4-BE49-F238E27FC236}">
                    <a16:creationId xmlns:a16="http://schemas.microsoft.com/office/drawing/2014/main" id="{BD30D4A5-4225-4D6F-929E-4DBC753474FD}"/>
                  </a:ext>
                </a:extLst>
              </p:cNvPr>
              <p:cNvSpPr/>
              <p:nvPr/>
            </p:nvSpPr>
            <p:spPr>
              <a:xfrm rot="2700000">
                <a:off x="123247" y="3009585"/>
                <a:ext cx="2549227" cy="576064"/>
              </a:xfrm>
              <a:prstGeom prst="roundRect">
                <a:avLst>
                  <a:gd name="adj" fmla="val 50000"/>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20" name="椭圆 19">
                <a:extLst>
                  <a:ext uri="{FF2B5EF4-FFF2-40B4-BE49-F238E27FC236}">
                    <a16:creationId xmlns:a16="http://schemas.microsoft.com/office/drawing/2014/main" id="{E60CA92D-6B6C-4510-8ADB-ED59FBF3BFE9}"/>
                  </a:ext>
                </a:extLst>
              </p:cNvPr>
              <p:cNvSpPr/>
              <p:nvPr/>
            </p:nvSpPr>
            <p:spPr>
              <a:xfrm>
                <a:off x="1930038" y="3839319"/>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6" name="矩形 15">
              <a:extLst>
                <a:ext uri="{FF2B5EF4-FFF2-40B4-BE49-F238E27FC236}">
                  <a16:creationId xmlns:a16="http://schemas.microsoft.com/office/drawing/2014/main" id="{74F0C246-5ED4-43BE-B9B2-6F95F703D460}"/>
                </a:ext>
              </a:extLst>
            </p:cNvPr>
            <p:cNvSpPr/>
            <p:nvPr/>
          </p:nvSpPr>
          <p:spPr>
            <a:xfrm>
              <a:off x="1907705" y="3877419"/>
              <a:ext cx="343662" cy="858854"/>
            </a:xfrm>
            <a:prstGeom prst="rect">
              <a:avLst/>
            </a:prstGeom>
          </p:spPr>
          <p:txBody>
            <a:bodyPr wrap="none">
              <a:spAutoFit/>
            </a:bodyPr>
            <a:lstStyle/>
            <a:p>
              <a:endParaRPr lang="zh-CN" altLang="en-US" sz="2400" dirty="0"/>
            </a:p>
          </p:txBody>
        </p:sp>
      </p:grpSp>
      <p:grpSp>
        <p:nvGrpSpPr>
          <p:cNvPr id="21" name="组合 20">
            <a:extLst>
              <a:ext uri="{FF2B5EF4-FFF2-40B4-BE49-F238E27FC236}">
                <a16:creationId xmlns:a16="http://schemas.microsoft.com/office/drawing/2014/main" id="{2892CB6B-33F6-4DB9-B781-D389C292F61F}"/>
              </a:ext>
            </a:extLst>
          </p:cNvPr>
          <p:cNvGrpSpPr/>
          <p:nvPr/>
        </p:nvGrpSpPr>
        <p:grpSpPr>
          <a:xfrm>
            <a:off x="9415314" y="1475638"/>
            <a:ext cx="877381" cy="1488716"/>
            <a:chOff x="849670" y="2023003"/>
            <a:chExt cx="1584176" cy="2687985"/>
          </a:xfrm>
        </p:grpSpPr>
        <p:grpSp>
          <p:nvGrpSpPr>
            <p:cNvPr id="22" name="组合 21">
              <a:extLst>
                <a:ext uri="{FF2B5EF4-FFF2-40B4-BE49-F238E27FC236}">
                  <a16:creationId xmlns:a16="http://schemas.microsoft.com/office/drawing/2014/main" id="{A26999EC-BF66-488D-A5E2-C12A341EECB1}"/>
                </a:ext>
              </a:extLst>
            </p:cNvPr>
            <p:cNvGrpSpPr/>
            <p:nvPr/>
          </p:nvGrpSpPr>
          <p:grpSpPr>
            <a:xfrm>
              <a:off x="849670" y="2023003"/>
              <a:ext cx="1584176" cy="2549227"/>
              <a:chOff x="849670" y="2023003"/>
              <a:chExt cx="1584176" cy="2549227"/>
            </a:xfrm>
          </p:grpSpPr>
          <p:sp>
            <p:nvSpPr>
              <p:cNvPr id="24" name="矩形: 圆角 23">
                <a:extLst>
                  <a:ext uri="{FF2B5EF4-FFF2-40B4-BE49-F238E27FC236}">
                    <a16:creationId xmlns:a16="http://schemas.microsoft.com/office/drawing/2014/main" id="{5C0D7541-5A5A-4ED5-8BDA-3F405831C916}"/>
                  </a:ext>
                </a:extLst>
              </p:cNvPr>
              <p:cNvSpPr/>
              <p:nvPr/>
            </p:nvSpPr>
            <p:spPr>
              <a:xfrm>
                <a:off x="849670" y="3755876"/>
                <a:ext cx="1584176" cy="576064"/>
              </a:xfrm>
              <a:prstGeom prst="roundRect">
                <a:avLst>
                  <a:gd name="adj" fmla="val 50000"/>
                </a:avLst>
              </a:prstGeom>
              <a:solidFill>
                <a:srgbClr val="5ABE9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矩形: 圆角 24">
                <a:extLst>
                  <a:ext uri="{FF2B5EF4-FFF2-40B4-BE49-F238E27FC236}">
                    <a16:creationId xmlns:a16="http://schemas.microsoft.com/office/drawing/2014/main" id="{F2E44095-7D3B-4F67-8C16-CDD76D8C0D23}"/>
                  </a:ext>
                </a:extLst>
              </p:cNvPr>
              <p:cNvSpPr/>
              <p:nvPr/>
            </p:nvSpPr>
            <p:spPr>
              <a:xfrm rot="5400000">
                <a:off x="1353726" y="3251820"/>
                <a:ext cx="1584176" cy="576064"/>
              </a:xfrm>
              <a:prstGeom prst="roundRect">
                <a:avLst>
                  <a:gd name="adj" fmla="val 50000"/>
                </a:avLst>
              </a:prstGeom>
              <a:solidFill>
                <a:srgbClr val="5ABE9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矩形: 圆角 25">
                <a:extLst>
                  <a:ext uri="{FF2B5EF4-FFF2-40B4-BE49-F238E27FC236}">
                    <a16:creationId xmlns:a16="http://schemas.microsoft.com/office/drawing/2014/main" id="{B5346404-DE7D-4272-B569-2820D5AA7BD5}"/>
                  </a:ext>
                </a:extLst>
              </p:cNvPr>
              <p:cNvSpPr/>
              <p:nvPr/>
            </p:nvSpPr>
            <p:spPr>
              <a:xfrm rot="2700000">
                <a:off x="123247" y="3009585"/>
                <a:ext cx="2549227" cy="576064"/>
              </a:xfrm>
              <a:prstGeom prst="roundRect">
                <a:avLst>
                  <a:gd name="adj" fmla="val 50000"/>
                </a:avLst>
              </a:prstGeom>
              <a:solidFill>
                <a:srgbClr val="5ABE9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27" name="椭圆 26">
                <a:extLst>
                  <a:ext uri="{FF2B5EF4-FFF2-40B4-BE49-F238E27FC236}">
                    <a16:creationId xmlns:a16="http://schemas.microsoft.com/office/drawing/2014/main" id="{4AD35D2D-6DFF-46C0-A6DA-49B04C8A569F}"/>
                  </a:ext>
                </a:extLst>
              </p:cNvPr>
              <p:cNvSpPr/>
              <p:nvPr/>
            </p:nvSpPr>
            <p:spPr>
              <a:xfrm>
                <a:off x="1930038" y="3839319"/>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矩形 22">
              <a:extLst>
                <a:ext uri="{FF2B5EF4-FFF2-40B4-BE49-F238E27FC236}">
                  <a16:creationId xmlns:a16="http://schemas.microsoft.com/office/drawing/2014/main" id="{892A7EBD-4527-43B9-A4D3-ECDD2D1E439D}"/>
                </a:ext>
              </a:extLst>
            </p:cNvPr>
            <p:cNvSpPr/>
            <p:nvPr/>
          </p:nvSpPr>
          <p:spPr>
            <a:xfrm>
              <a:off x="1907704" y="3877418"/>
              <a:ext cx="333546" cy="833570"/>
            </a:xfrm>
            <a:prstGeom prst="rect">
              <a:avLst/>
            </a:prstGeom>
          </p:spPr>
          <p:txBody>
            <a:bodyPr wrap="none">
              <a:spAutoFit/>
            </a:bodyPr>
            <a:lstStyle/>
            <a:p>
              <a:endParaRPr lang="zh-CN" altLang="en-US" sz="2400" dirty="0"/>
            </a:p>
          </p:txBody>
        </p:sp>
      </p:grpSp>
      <p:sp>
        <p:nvSpPr>
          <p:cNvPr id="28" name="文本框 27">
            <a:extLst>
              <a:ext uri="{FF2B5EF4-FFF2-40B4-BE49-F238E27FC236}">
                <a16:creationId xmlns:a16="http://schemas.microsoft.com/office/drawing/2014/main" id="{A358003D-7600-4B06-B71E-395A20E72CB3}"/>
              </a:ext>
            </a:extLst>
          </p:cNvPr>
          <p:cNvSpPr txBox="1"/>
          <p:nvPr/>
        </p:nvSpPr>
        <p:spPr>
          <a:xfrm>
            <a:off x="618618" y="2977842"/>
            <a:ext cx="3515297" cy="2683427"/>
          </a:xfrm>
          <a:prstGeom prst="rect">
            <a:avLst/>
          </a:prstGeom>
          <a:noFill/>
        </p:spPr>
        <p:txBody>
          <a:bodyPr wrap="square" rtlCol="0">
            <a:spAutoFit/>
          </a:bodyPr>
          <a:lstStyle/>
          <a:p>
            <a:pPr algn="ctr">
              <a:lnSpc>
                <a:spcPct val="120000"/>
              </a:lnSpc>
            </a:pPr>
            <a:r>
              <a:rPr lang="zh-CN" altLang="en-US" sz="2133" b="1" dirty="0">
                <a:solidFill>
                  <a:schemeClr val="tx1">
                    <a:lumMod val="65000"/>
                    <a:lumOff val="35000"/>
                  </a:schemeClr>
                </a:solidFill>
                <a:latin typeface="微软雅黑" panose="020B0503020204020204" pitchFamily="34" charset="-122"/>
                <a:ea typeface="微软雅黑" panose="020B0503020204020204" pitchFamily="34" charset="-122"/>
              </a:rPr>
              <a:t>选址研究</a:t>
            </a:r>
            <a:endParaRPr lang="en-US" altLang="zh-CN" sz="2133"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每座产业新城在选址之初，就</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紧扣国家战略，围绕国家级城市群，结合行业发展趋势，进行选址研究分析。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通过人口研究、经济分析、产业研究、市场分析、交通枢纽和发展潜力分析，选择核心城市；通过衡量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GDP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常住人口净流入、是否具备快速启动条件等因素，明确区域中心城市布局；同时结合城市能级判断、产业格局判断、城市发展方向、趋势判断及城市群廊道分析、拓展策略分析等。具体在项目选址时，要充分考虑区位、交通、产业基础、市场、开发条件等各个方面。</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39FFED25-63D7-487C-AB1D-B523EEB9DC97}"/>
              </a:ext>
            </a:extLst>
          </p:cNvPr>
          <p:cNvSpPr txBox="1"/>
          <p:nvPr/>
        </p:nvSpPr>
        <p:spPr>
          <a:xfrm>
            <a:off x="4333313" y="3088641"/>
            <a:ext cx="3515297" cy="2461828"/>
          </a:xfrm>
          <a:prstGeom prst="rect">
            <a:avLst/>
          </a:prstGeom>
          <a:noFill/>
        </p:spPr>
        <p:txBody>
          <a:bodyPr wrap="square" rtlCol="0">
            <a:spAutoFit/>
          </a:bodyPr>
          <a:lstStyle/>
          <a:p>
            <a:pPr algn="ctr">
              <a:lnSpc>
                <a:spcPct val="120000"/>
              </a:lnSpc>
            </a:pPr>
            <a:r>
              <a:rPr lang="zh-CN" altLang="en-US" sz="2133" b="1" dirty="0">
                <a:solidFill>
                  <a:schemeClr val="tx1">
                    <a:lumMod val="65000"/>
                    <a:lumOff val="35000"/>
                  </a:schemeClr>
                </a:solidFill>
                <a:latin typeface="微软雅黑" panose="020B0503020204020204" pitchFamily="34" charset="-122"/>
                <a:ea typeface="微软雅黑" panose="020B0503020204020204" pitchFamily="34" charset="-122"/>
              </a:rPr>
              <a:t>三大规划</a:t>
            </a:r>
            <a:endParaRPr lang="en-US" altLang="zh-CN" sz="2133"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产业新城生态体系的重要内容之一是制定战略规划、产业规划和空间规划这三大规划，为后续高标准建设和高水平运营明确发展蓝图。</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战略规划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：通过区域研判和案例分析，明确城市发展理念、战略定位、发展路径和功能体系；</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产业规划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：通过区域研判和产业研究，明确产业定位、产业发展路径、储备项目及落位；</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空间规划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：通过综合现状分析和布局结构优化，明确城市定位和规模、用地布局、核心区城市设计和专项规划。</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1CFF53E-FE32-4943-A080-69B5393277A9}"/>
              </a:ext>
            </a:extLst>
          </p:cNvPr>
          <p:cNvSpPr txBox="1"/>
          <p:nvPr/>
        </p:nvSpPr>
        <p:spPr>
          <a:xfrm>
            <a:off x="8256017" y="3088641"/>
            <a:ext cx="3515297" cy="2683427"/>
          </a:xfrm>
          <a:prstGeom prst="rect">
            <a:avLst/>
          </a:prstGeom>
          <a:noFill/>
        </p:spPr>
        <p:txBody>
          <a:bodyPr wrap="square" rtlCol="0">
            <a:spAutoFit/>
          </a:bodyPr>
          <a:lstStyle/>
          <a:p>
            <a:pPr algn="ctr">
              <a:lnSpc>
                <a:spcPct val="120000"/>
              </a:lnSpc>
            </a:pPr>
            <a:r>
              <a:rPr lang="zh-CN" altLang="en-US" sz="2133" b="1" dirty="0">
                <a:solidFill>
                  <a:schemeClr val="tx1">
                    <a:lumMod val="65000"/>
                    <a:lumOff val="35000"/>
                  </a:schemeClr>
                </a:solidFill>
                <a:latin typeface="微软雅黑" panose="020B0503020204020204" pitchFamily="34" charset="-122"/>
                <a:ea typeface="微软雅黑" panose="020B0503020204020204" pitchFamily="34" charset="-122"/>
              </a:rPr>
              <a:t>开发策略</a:t>
            </a:r>
            <a:endParaRPr lang="en-US" altLang="zh-CN" sz="2133"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开发策略是实现产业新城蓝图的路径。在产业新城建设的</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启动期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，集中打造包括主干路网和迎宾大道在内的城市格局，塑造以中央公园为核心的特色底板，建设覆盖服务中心、商业、酒店的城市核心，打造产业港和产业路网，提升产业承载力、实现产业龙头拉动。</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发展期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，重点建设医院、学校、酒店等高感知项目，做足产业集群，以创新引领区域发展。</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成熟期</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，将完善楼宇经济、商务办公、城市休闲体系等城市功能，促进人口导入，推动产业上档升级，提升城市运营体系。</a:t>
            </a:r>
          </a:p>
        </p:txBody>
      </p:sp>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产业新城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生态体系</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spTree>
    <p:extLst>
      <p:ext uri="{BB962C8B-B14F-4D97-AF65-F5344CB8AC3E}">
        <p14:creationId xmlns:p14="http://schemas.microsoft.com/office/powerpoint/2010/main" val="334544886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1000"/>
                            </p:stCondLst>
                            <p:childTnLst>
                              <p:par>
                                <p:cTn id="14" presetID="2" presetClass="entr" presetSubtype="9"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2000"/>
                            </p:stCondLst>
                            <p:childTnLst>
                              <p:par>
                                <p:cTn id="23" presetID="2" presetClass="entr" presetSubtype="9"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产业新城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案例分析</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pic>
        <p:nvPicPr>
          <p:cNvPr id="5" name="图片 4">
            <a:extLst>
              <a:ext uri="{FF2B5EF4-FFF2-40B4-BE49-F238E27FC236}">
                <a16:creationId xmlns:a16="http://schemas.microsoft.com/office/drawing/2014/main" id="{76EA08E6-0E16-423B-A536-61E189CA551D}"/>
              </a:ext>
            </a:extLst>
          </p:cNvPr>
          <p:cNvPicPr>
            <a:picLocks noChangeAspect="1"/>
          </p:cNvPicPr>
          <p:nvPr/>
        </p:nvPicPr>
        <p:blipFill>
          <a:blip r:embed="rId3"/>
          <a:stretch>
            <a:fillRect/>
          </a:stretch>
        </p:blipFill>
        <p:spPr>
          <a:xfrm>
            <a:off x="659271" y="1905719"/>
            <a:ext cx="3000375" cy="2776538"/>
          </a:xfrm>
          <a:prstGeom prst="rect">
            <a:avLst/>
          </a:prstGeom>
        </p:spPr>
      </p:pic>
      <p:sp>
        <p:nvSpPr>
          <p:cNvPr id="33" name="文本框 32">
            <a:extLst>
              <a:ext uri="{FF2B5EF4-FFF2-40B4-BE49-F238E27FC236}">
                <a16:creationId xmlns:a16="http://schemas.microsoft.com/office/drawing/2014/main" id="{C0264F2D-C6AC-4C56-B36D-63D0A7E68CA6}"/>
              </a:ext>
            </a:extLst>
          </p:cNvPr>
          <p:cNvSpPr txBox="1"/>
          <p:nvPr/>
        </p:nvSpPr>
        <p:spPr>
          <a:xfrm>
            <a:off x="3901543" y="1390161"/>
            <a:ext cx="1946935" cy="369332"/>
          </a:xfrm>
          <a:prstGeom prst="rect">
            <a:avLst/>
          </a:prstGeom>
          <a:noFill/>
        </p:spPr>
        <p:txBody>
          <a:bodyPr wrap="square">
            <a:spAutoFit/>
          </a:bodyPr>
          <a:lstStyle/>
          <a:p>
            <a:r>
              <a:rPr lang="zh-CN" altLang="en-US" b="0" i="0" u="none" strike="noStrike" dirty="0">
                <a:solidFill>
                  <a:srgbClr val="343434"/>
                </a:solidFill>
                <a:effectLst/>
                <a:latin typeface="Microsoft YaHei" panose="020B0503020204020204" pitchFamily="34" charset="-122"/>
                <a:ea typeface="Microsoft YaHei" panose="020B0503020204020204" pitchFamily="34" charset="-122"/>
              </a:rPr>
              <a:t>概览介绍</a:t>
            </a:r>
            <a:endParaRPr lang="zh-CN" altLang="en-US" dirty="0"/>
          </a:p>
        </p:txBody>
      </p:sp>
      <p:sp>
        <p:nvSpPr>
          <p:cNvPr id="34" name="文本框 33">
            <a:extLst>
              <a:ext uri="{FF2B5EF4-FFF2-40B4-BE49-F238E27FC236}">
                <a16:creationId xmlns:a16="http://schemas.microsoft.com/office/drawing/2014/main" id="{DE99D68B-E07A-4395-A4F5-3B650B579254}"/>
              </a:ext>
            </a:extLst>
          </p:cNvPr>
          <p:cNvSpPr txBox="1"/>
          <p:nvPr/>
        </p:nvSpPr>
        <p:spPr>
          <a:xfrm>
            <a:off x="3901543" y="1759493"/>
            <a:ext cx="7069723" cy="1015663"/>
          </a:xfrm>
          <a:prstGeom prst="rect">
            <a:avLst/>
          </a:prstGeom>
          <a:noFill/>
        </p:spPr>
        <p:txBody>
          <a:bodyPr wrap="square" rtlCol="0">
            <a:spAutoFit/>
          </a:bodyPr>
          <a:lstStyle/>
          <a:p>
            <a:pPr algn="l"/>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沈水产业新城位于沈阳西南，是苏家屯区“一园三城”空间格局的重要组成部分。</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2011</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月，华夏幸福开始与沈阳市苏家屯区人民政府携手打造沈水产业新城。以“东北产业新城标杆，中国学园都市典范”为目标，华夏幸福为沈水规划了汽车及汽车零部件、智能制造装备产业两大主导产业方向，同时结合用地条件与产业布局，为其确定了“一心一带三片区”的空间布局结构。短短几年间，沈水产业新城为沈阳南部经济的发展提供了强大“引擎”，并向着沈阳南部打造成产城融合发展的新高地进发。</a:t>
            </a:r>
          </a:p>
        </p:txBody>
      </p:sp>
      <p:sp>
        <p:nvSpPr>
          <p:cNvPr id="36" name="文本框 35">
            <a:extLst>
              <a:ext uri="{FF2B5EF4-FFF2-40B4-BE49-F238E27FC236}">
                <a16:creationId xmlns:a16="http://schemas.microsoft.com/office/drawing/2014/main" id="{50B468DB-3DB5-40A6-B906-B7D37CEEF4D6}"/>
              </a:ext>
            </a:extLst>
          </p:cNvPr>
          <p:cNvSpPr txBox="1"/>
          <p:nvPr/>
        </p:nvSpPr>
        <p:spPr>
          <a:xfrm>
            <a:off x="3901543" y="2868135"/>
            <a:ext cx="1946935" cy="369332"/>
          </a:xfrm>
          <a:prstGeom prst="rect">
            <a:avLst/>
          </a:prstGeom>
          <a:noFill/>
        </p:spPr>
        <p:txBody>
          <a:bodyPr wrap="square">
            <a:spAutoFit/>
          </a:bodyPr>
          <a:lstStyle/>
          <a:p>
            <a:r>
              <a:rPr lang="zh-CN" altLang="en-US" b="0" i="0" u="none" strike="noStrike" dirty="0">
                <a:solidFill>
                  <a:srgbClr val="343434"/>
                </a:solidFill>
                <a:effectLst/>
                <a:latin typeface="Microsoft YaHei" panose="020B0503020204020204" pitchFamily="34" charset="-122"/>
                <a:ea typeface="Microsoft YaHei" panose="020B0503020204020204" pitchFamily="34" charset="-122"/>
              </a:rPr>
              <a:t>产业体系</a:t>
            </a:r>
            <a:endParaRPr lang="zh-CN" altLang="en-US" dirty="0"/>
          </a:p>
        </p:txBody>
      </p:sp>
      <p:sp>
        <p:nvSpPr>
          <p:cNvPr id="38" name="文本框 37">
            <a:extLst>
              <a:ext uri="{FF2B5EF4-FFF2-40B4-BE49-F238E27FC236}">
                <a16:creationId xmlns:a16="http://schemas.microsoft.com/office/drawing/2014/main" id="{F19677BC-D40B-4E32-B875-9654CAA84EE6}"/>
              </a:ext>
            </a:extLst>
          </p:cNvPr>
          <p:cNvSpPr txBox="1"/>
          <p:nvPr/>
        </p:nvSpPr>
        <p:spPr>
          <a:xfrm>
            <a:off x="3901542" y="3290714"/>
            <a:ext cx="7069723" cy="646331"/>
          </a:xfrm>
          <a:prstGeom prst="rect">
            <a:avLst/>
          </a:prstGeom>
          <a:noFill/>
        </p:spPr>
        <p:txBody>
          <a:bodyPr wrap="square" rtlCol="0">
            <a:spAutoFit/>
          </a:bodyPr>
          <a:lstStyle/>
          <a:p>
            <a:pPr algn="l"/>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致力于打造东北产业新城标杆，以汽车及汽车零部件、智能制造装备产业为主导产业方向，依托沈阳产业基础和区位优势，向北衔接中德产业园，向东依附辽宁自贸区沈阳片区，向南连接沈大产业带，以龙头项目为引领，大力引进高附加值产业项目。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D163ADBB-C9F7-45BA-8C8F-8B730760E600}"/>
              </a:ext>
            </a:extLst>
          </p:cNvPr>
          <p:cNvSpPr txBox="1"/>
          <p:nvPr/>
        </p:nvSpPr>
        <p:spPr>
          <a:xfrm>
            <a:off x="3901542" y="4083271"/>
            <a:ext cx="2648077" cy="369332"/>
          </a:xfrm>
          <a:prstGeom prst="rect">
            <a:avLst/>
          </a:prstGeom>
          <a:noFill/>
        </p:spPr>
        <p:txBody>
          <a:bodyPr wrap="square">
            <a:spAutoFit/>
          </a:bodyPr>
          <a:lstStyle/>
          <a:p>
            <a:r>
              <a:rPr lang="zh-CN" altLang="en-US" b="0" i="0" u="none" strike="noStrike" dirty="0">
                <a:effectLst/>
                <a:latin typeface="Microsoft YaHei" panose="020B0503020204020204" pitchFamily="34" charset="-122"/>
                <a:ea typeface="Microsoft YaHei" panose="020B0503020204020204" pitchFamily="34" charset="-122"/>
              </a:rPr>
              <a:t>汽车及汽车零部件产业</a:t>
            </a:r>
            <a:endParaRPr lang="zh-CN" altLang="en-US" dirty="0"/>
          </a:p>
        </p:txBody>
      </p:sp>
      <p:sp>
        <p:nvSpPr>
          <p:cNvPr id="42" name="文本框 41">
            <a:extLst>
              <a:ext uri="{FF2B5EF4-FFF2-40B4-BE49-F238E27FC236}">
                <a16:creationId xmlns:a16="http://schemas.microsoft.com/office/drawing/2014/main" id="{2507E5CC-1414-499C-8289-126D83DE96FB}"/>
              </a:ext>
            </a:extLst>
          </p:cNvPr>
          <p:cNvSpPr txBox="1"/>
          <p:nvPr/>
        </p:nvSpPr>
        <p:spPr>
          <a:xfrm>
            <a:off x="9331176" y="4083271"/>
            <a:ext cx="1640089" cy="369332"/>
          </a:xfrm>
          <a:prstGeom prst="rect">
            <a:avLst/>
          </a:prstGeom>
          <a:noFill/>
        </p:spPr>
        <p:txBody>
          <a:bodyPr wrap="square">
            <a:spAutoFit/>
          </a:bodyPr>
          <a:lstStyle/>
          <a:p>
            <a:r>
              <a:rPr lang="zh-CN" altLang="en-US" b="0" i="0" u="none" strike="noStrike" dirty="0">
                <a:effectLst/>
                <a:latin typeface="Microsoft YaHei" panose="020B0503020204020204" pitchFamily="34" charset="-122"/>
                <a:ea typeface="Microsoft YaHei" panose="020B0503020204020204" pitchFamily="34" charset="-122"/>
              </a:rPr>
              <a:t>智能制造装备</a:t>
            </a:r>
            <a:endParaRPr lang="zh-CN" altLang="en-US" dirty="0"/>
          </a:p>
        </p:txBody>
      </p:sp>
      <p:pic>
        <p:nvPicPr>
          <p:cNvPr id="44" name="图片 43">
            <a:extLst>
              <a:ext uri="{FF2B5EF4-FFF2-40B4-BE49-F238E27FC236}">
                <a16:creationId xmlns:a16="http://schemas.microsoft.com/office/drawing/2014/main" id="{20CC1CDA-528F-44AD-B261-FF9C17117428}"/>
              </a:ext>
            </a:extLst>
          </p:cNvPr>
          <p:cNvPicPr>
            <a:picLocks noChangeAspect="1"/>
          </p:cNvPicPr>
          <p:nvPr/>
        </p:nvPicPr>
        <p:blipFill>
          <a:blip r:embed="rId4"/>
          <a:stretch>
            <a:fillRect/>
          </a:stretch>
        </p:blipFill>
        <p:spPr>
          <a:xfrm rot="10800000" flipV="1">
            <a:off x="3783740" y="4520309"/>
            <a:ext cx="2883679" cy="1636530"/>
          </a:xfrm>
          <a:prstGeom prst="rect">
            <a:avLst/>
          </a:prstGeom>
        </p:spPr>
      </p:pic>
      <p:pic>
        <p:nvPicPr>
          <p:cNvPr id="46" name="图片 45">
            <a:extLst>
              <a:ext uri="{FF2B5EF4-FFF2-40B4-BE49-F238E27FC236}">
                <a16:creationId xmlns:a16="http://schemas.microsoft.com/office/drawing/2014/main" id="{5E732FCA-FAC2-4C73-A598-227B5EBCA66C}"/>
              </a:ext>
            </a:extLst>
          </p:cNvPr>
          <p:cNvPicPr>
            <a:picLocks noChangeAspect="1"/>
          </p:cNvPicPr>
          <p:nvPr/>
        </p:nvPicPr>
        <p:blipFill>
          <a:blip r:embed="rId5"/>
          <a:stretch>
            <a:fillRect/>
          </a:stretch>
        </p:blipFill>
        <p:spPr>
          <a:xfrm>
            <a:off x="8649049" y="4520309"/>
            <a:ext cx="2883680" cy="1643837"/>
          </a:xfrm>
          <a:prstGeom prst="rect">
            <a:avLst/>
          </a:prstGeom>
        </p:spPr>
      </p:pic>
    </p:spTree>
    <p:extLst>
      <p:ext uri="{BB962C8B-B14F-4D97-AF65-F5344CB8AC3E}">
        <p14:creationId xmlns:p14="http://schemas.microsoft.com/office/powerpoint/2010/main" val="48898714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产业新城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案例分析</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pic>
        <p:nvPicPr>
          <p:cNvPr id="5" name="图片 4">
            <a:extLst>
              <a:ext uri="{FF2B5EF4-FFF2-40B4-BE49-F238E27FC236}">
                <a16:creationId xmlns:a16="http://schemas.microsoft.com/office/drawing/2014/main" id="{76EA08E6-0E16-423B-A536-61E189CA551D}"/>
              </a:ext>
            </a:extLst>
          </p:cNvPr>
          <p:cNvPicPr>
            <a:picLocks noChangeAspect="1"/>
          </p:cNvPicPr>
          <p:nvPr/>
        </p:nvPicPr>
        <p:blipFill>
          <a:blip r:embed="rId3"/>
          <a:stretch>
            <a:fillRect/>
          </a:stretch>
        </p:blipFill>
        <p:spPr>
          <a:xfrm>
            <a:off x="659271" y="1905719"/>
            <a:ext cx="3000375" cy="2776538"/>
          </a:xfrm>
          <a:prstGeom prst="rect">
            <a:avLst/>
          </a:prstGeom>
        </p:spPr>
      </p:pic>
      <p:sp>
        <p:nvSpPr>
          <p:cNvPr id="7" name="文本框 6">
            <a:extLst>
              <a:ext uri="{FF2B5EF4-FFF2-40B4-BE49-F238E27FC236}">
                <a16:creationId xmlns:a16="http://schemas.microsoft.com/office/drawing/2014/main" id="{474C9F37-FC9A-485E-8B62-49DBE30D4FBE}"/>
              </a:ext>
            </a:extLst>
          </p:cNvPr>
          <p:cNvSpPr txBox="1"/>
          <p:nvPr/>
        </p:nvSpPr>
        <p:spPr>
          <a:xfrm>
            <a:off x="4257484" y="2139548"/>
            <a:ext cx="6097022" cy="646331"/>
          </a:xfrm>
          <a:prstGeom prst="rect">
            <a:avLst/>
          </a:prstGeom>
          <a:noFill/>
        </p:spPr>
        <p:txBody>
          <a:bodyPr wrap="square">
            <a:spAutoFit/>
          </a:bodyPr>
          <a:lstStyle/>
          <a:p>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布局“一心一带三片区”的空间结构，一方面形成具有地域特色的城市景观体系，一方面打造集购物、餐饮、休闲、娱乐、文化为一体的商业体系，并引入沈阳七中、朝阳一校，构建全龄教育体系与引入高水准的医疗资源，提升城市医疗服务水平。</a:t>
            </a:r>
            <a:endParaRPr lang="zh-CN" altLang="en-US" sz="1200" dirty="0"/>
          </a:p>
        </p:txBody>
      </p:sp>
      <p:sp>
        <p:nvSpPr>
          <p:cNvPr id="8" name="文本框 7">
            <a:extLst>
              <a:ext uri="{FF2B5EF4-FFF2-40B4-BE49-F238E27FC236}">
                <a16:creationId xmlns:a16="http://schemas.microsoft.com/office/drawing/2014/main" id="{AAC62470-04A2-4CBF-8611-2426AF73787C}"/>
              </a:ext>
            </a:extLst>
          </p:cNvPr>
          <p:cNvSpPr txBox="1"/>
          <p:nvPr/>
        </p:nvSpPr>
        <p:spPr>
          <a:xfrm>
            <a:off x="4257484" y="1613449"/>
            <a:ext cx="6097022" cy="369332"/>
          </a:xfrm>
          <a:prstGeom prst="rect">
            <a:avLst/>
          </a:prstGeom>
          <a:noFill/>
        </p:spPr>
        <p:txBody>
          <a:bodyPr wrap="square">
            <a:spAutoFit/>
          </a:bodyPr>
          <a:lstStyle/>
          <a:p>
            <a:r>
              <a:rPr lang="zh-CN" altLang="en-US" b="0" i="0" u="none" strike="noStrike" dirty="0">
                <a:solidFill>
                  <a:srgbClr val="343434"/>
                </a:solidFill>
                <a:effectLst/>
                <a:latin typeface="Microsoft YaHei" panose="020B0503020204020204" pitchFamily="34" charset="-122"/>
                <a:ea typeface="Microsoft YaHei" panose="020B0503020204020204" pitchFamily="34" charset="-122"/>
              </a:rPr>
              <a:t>产城融合</a:t>
            </a:r>
            <a:endParaRPr lang="zh-CN" altLang="en-US" dirty="0"/>
          </a:p>
        </p:txBody>
      </p:sp>
      <p:sp>
        <p:nvSpPr>
          <p:cNvPr id="4" name="矩形: 圆角 3">
            <a:extLst>
              <a:ext uri="{FF2B5EF4-FFF2-40B4-BE49-F238E27FC236}">
                <a16:creationId xmlns:a16="http://schemas.microsoft.com/office/drawing/2014/main" id="{32885B46-3BEA-4217-8E4A-A0CCE9A6A198}"/>
              </a:ext>
            </a:extLst>
          </p:cNvPr>
          <p:cNvSpPr/>
          <p:nvPr/>
        </p:nvSpPr>
        <p:spPr>
          <a:xfrm>
            <a:off x="4473808" y="3136729"/>
            <a:ext cx="1202835" cy="5845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C1C9D6A-9BC3-4396-967A-3601A4B225BE}"/>
              </a:ext>
            </a:extLst>
          </p:cNvPr>
          <p:cNvSpPr/>
          <p:nvPr/>
        </p:nvSpPr>
        <p:spPr>
          <a:xfrm>
            <a:off x="4453353" y="5092103"/>
            <a:ext cx="1202835" cy="5845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545F952-EDC9-47A1-B9C8-484704D23E0E}"/>
              </a:ext>
            </a:extLst>
          </p:cNvPr>
          <p:cNvSpPr/>
          <p:nvPr/>
        </p:nvSpPr>
        <p:spPr>
          <a:xfrm>
            <a:off x="4473808" y="4084394"/>
            <a:ext cx="1202835" cy="5845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4EAEED3-8D0B-4BF2-ACF0-D17925F40E4C}"/>
              </a:ext>
            </a:extLst>
          </p:cNvPr>
          <p:cNvSpPr txBox="1"/>
          <p:nvPr/>
        </p:nvSpPr>
        <p:spPr>
          <a:xfrm>
            <a:off x="4541314" y="3244333"/>
            <a:ext cx="1307163" cy="369332"/>
          </a:xfrm>
          <a:prstGeom prst="rect">
            <a:avLst/>
          </a:prstGeom>
          <a:noFill/>
        </p:spPr>
        <p:txBody>
          <a:bodyPr wrap="square" rtlCol="0">
            <a:spAutoFit/>
          </a:bodyPr>
          <a:lstStyle/>
          <a:p>
            <a:r>
              <a:rPr lang="zh-CN" altLang="en-US" dirty="0"/>
              <a:t>基础设施</a:t>
            </a:r>
          </a:p>
        </p:txBody>
      </p:sp>
      <p:sp>
        <p:nvSpPr>
          <p:cNvPr id="15" name="文本框 14">
            <a:extLst>
              <a:ext uri="{FF2B5EF4-FFF2-40B4-BE49-F238E27FC236}">
                <a16:creationId xmlns:a16="http://schemas.microsoft.com/office/drawing/2014/main" id="{50C1D907-E379-4118-B06E-ED7F187BB714}"/>
              </a:ext>
            </a:extLst>
          </p:cNvPr>
          <p:cNvSpPr txBox="1"/>
          <p:nvPr/>
        </p:nvSpPr>
        <p:spPr>
          <a:xfrm>
            <a:off x="4510628" y="4184607"/>
            <a:ext cx="1307163" cy="369332"/>
          </a:xfrm>
          <a:prstGeom prst="rect">
            <a:avLst/>
          </a:prstGeom>
          <a:noFill/>
        </p:spPr>
        <p:txBody>
          <a:bodyPr wrap="square" rtlCol="0">
            <a:spAutoFit/>
          </a:bodyPr>
          <a:lstStyle/>
          <a:p>
            <a:r>
              <a:rPr lang="zh-CN" altLang="en-US" dirty="0"/>
              <a:t>生态底板</a:t>
            </a:r>
          </a:p>
        </p:txBody>
      </p:sp>
      <p:sp>
        <p:nvSpPr>
          <p:cNvPr id="17" name="文本框 16">
            <a:extLst>
              <a:ext uri="{FF2B5EF4-FFF2-40B4-BE49-F238E27FC236}">
                <a16:creationId xmlns:a16="http://schemas.microsoft.com/office/drawing/2014/main" id="{9750C907-9A79-408A-8360-AAFCDFF1EE4F}"/>
              </a:ext>
            </a:extLst>
          </p:cNvPr>
          <p:cNvSpPr txBox="1"/>
          <p:nvPr/>
        </p:nvSpPr>
        <p:spPr>
          <a:xfrm>
            <a:off x="4510628" y="5244551"/>
            <a:ext cx="1307163" cy="369332"/>
          </a:xfrm>
          <a:prstGeom prst="rect">
            <a:avLst/>
          </a:prstGeom>
          <a:noFill/>
        </p:spPr>
        <p:txBody>
          <a:bodyPr wrap="square" rtlCol="0">
            <a:spAutoFit/>
          </a:bodyPr>
          <a:lstStyle/>
          <a:p>
            <a:r>
              <a:rPr lang="zh-CN" altLang="en-US" dirty="0"/>
              <a:t>城市配套</a:t>
            </a:r>
          </a:p>
        </p:txBody>
      </p:sp>
      <p:sp>
        <p:nvSpPr>
          <p:cNvPr id="19" name="文本框 18">
            <a:extLst>
              <a:ext uri="{FF2B5EF4-FFF2-40B4-BE49-F238E27FC236}">
                <a16:creationId xmlns:a16="http://schemas.microsoft.com/office/drawing/2014/main" id="{249A2A8F-EDDB-421B-8DAA-858213675904}"/>
              </a:ext>
            </a:extLst>
          </p:cNvPr>
          <p:cNvSpPr txBox="1"/>
          <p:nvPr/>
        </p:nvSpPr>
        <p:spPr>
          <a:xfrm>
            <a:off x="5875066" y="5286161"/>
            <a:ext cx="5711425" cy="307777"/>
          </a:xfrm>
          <a:prstGeom prst="rect">
            <a:avLst/>
          </a:prstGeom>
          <a:noFill/>
        </p:spPr>
        <p:txBody>
          <a:bodyPr wrap="square" rtlCol="0">
            <a:spAutoFit/>
          </a:bodyPr>
          <a:lstStyle/>
          <a:p>
            <a:r>
              <a:rPr lang="zh-CN" altLang="en-US" sz="1400" b="0" i="0" u="none" strike="noStrike" dirty="0">
                <a:effectLst/>
                <a:latin typeface="Microsoft YaHei" panose="020B0503020204020204" pitchFamily="34" charset="-122"/>
                <a:ea typeface="Microsoft YaHei" panose="020B0503020204020204" pitchFamily="34" charset="-122"/>
              </a:rPr>
              <a:t>沈水产业新城欧洲风情商业街、沈水实验学校、沈水产业新城蓝卡医疗</a:t>
            </a:r>
            <a:endParaRPr lang="zh-CN" altLang="en-US" sz="1400" dirty="0"/>
          </a:p>
        </p:txBody>
      </p:sp>
      <p:sp>
        <p:nvSpPr>
          <p:cNvPr id="20" name="文本框 19">
            <a:extLst>
              <a:ext uri="{FF2B5EF4-FFF2-40B4-BE49-F238E27FC236}">
                <a16:creationId xmlns:a16="http://schemas.microsoft.com/office/drawing/2014/main" id="{F86F20B4-A0F7-4124-B0C5-8761F2C4CCF7}"/>
              </a:ext>
            </a:extLst>
          </p:cNvPr>
          <p:cNvSpPr txBox="1"/>
          <p:nvPr/>
        </p:nvSpPr>
        <p:spPr>
          <a:xfrm>
            <a:off x="5945114" y="4175286"/>
            <a:ext cx="5711425" cy="307777"/>
          </a:xfrm>
          <a:prstGeom prst="rect">
            <a:avLst/>
          </a:prstGeom>
          <a:noFill/>
        </p:spPr>
        <p:txBody>
          <a:bodyPr wrap="square" rtlCol="0">
            <a:spAutoFit/>
          </a:bodyPr>
          <a:lstStyle/>
          <a:p>
            <a:r>
              <a:rPr lang="zh-CN" altLang="en-US" sz="1400" b="0" i="0" u="none" strike="noStrike" dirty="0">
                <a:effectLst/>
                <a:latin typeface="Microsoft YaHei" panose="020B0503020204020204" pitchFamily="34" charset="-122"/>
                <a:ea typeface="Microsoft YaHei" panose="020B0503020204020204" pitchFamily="34" charset="-122"/>
              </a:rPr>
              <a:t>沈水幸福公园、沈水产业新城见学公园</a:t>
            </a:r>
            <a:endParaRPr lang="zh-CN" altLang="en-US" sz="1400" dirty="0"/>
          </a:p>
        </p:txBody>
      </p:sp>
      <p:sp>
        <p:nvSpPr>
          <p:cNvPr id="22" name="文本框 21">
            <a:extLst>
              <a:ext uri="{FF2B5EF4-FFF2-40B4-BE49-F238E27FC236}">
                <a16:creationId xmlns:a16="http://schemas.microsoft.com/office/drawing/2014/main" id="{81AFC02D-E95D-49A6-9A5C-8242A03CCB85}"/>
              </a:ext>
            </a:extLst>
          </p:cNvPr>
          <p:cNvSpPr txBox="1"/>
          <p:nvPr/>
        </p:nvSpPr>
        <p:spPr>
          <a:xfrm>
            <a:off x="5945114" y="3218299"/>
            <a:ext cx="5711425" cy="307777"/>
          </a:xfrm>
          <a:prstGeom prst="rect">
            <a:avLst/>
          </a:prstGeom>
          <a:noFill/>
        </p:spPr>
        <p:txBody>
          <a:bodyPr wrap="square" rtlCol="0">
            <a:spAutoFit/>
          </a:bodyPr>
          <a:lstStyle/>
          <a:p>
            <a:r>
              <a:rPr lang="zh-CN" altLang="en-US" sz="1400" b="0" i="0" u="none" strike="noStrike" dirty="0">
                <a:effectLst/>
                <a:latin typeface="Microsoft YaHei" panose="020B0503020204020204" pitchFamily="34" charset="-122"/>
                <a:ea typeface="Microsoft YaHei" panose="020B0503020204020204" pitchFamily="34" charset="-122"/>
              </a:rPr>
              <a:t>沈水产业新城中央大街、沈水产业新城中央大街与四环交汇处</a:t>
            </a:r>
            <a:endParaRPr lang="zh-CN" altLang="en-US" sz="1400" dirty="0"/>
          </a:p>
        </p:txBody>
      </p:sp>
    </p:spTree>
    <p:extLst>
      <p:ext uri="{BB962C8B-B14F-4D97-AF65-F5344CB8AC3E}">
        <p14:creationId xmlns:p14="http://schemas.microsoft.com/office/powerpoint/2010/main" val="25349666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产业新城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案例分析</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sp>
        <p:nvSpPr>
          <p:cNvPr id="2" name="文本框 1">
            <a:extLst>
              <a:ext uri="{FF2B5EF4-FFF2-40B4-BE49-F238E27FC236}">
                <a16:creationId xmlns:a16="http://schemas.microsoft.com/office/drawing/2014/main" id="{5C3595A3-2847-49D3-90C6-13DAB647F1C8}"/>
              </a:ext>
            </a:extLst>
          </p:cNvPr>
          <p:cNvSpPr txBox="1"/>
          <p:nvPr/>
        </p:nvSpPr>
        <p:spPr>
          <a:xfrm>
            <a:off x="682711" y="1253971"/>
            <a:ext cx="10524805" cy="646331"/>
          </a:xfrm>
          <a:prstGeom prst="rect">
            <a:avLst/>
          </a:prstGeom>
          <a:noFill/>
        </p:spPr>
        <p:txBody>
          <a:bodyPr wrap="square" rtlCol="0">
            <a:spAutoFit/>
          </a:bodyPr>
          <a:lstStyle/>
          <a:p>
            <a:r>
              <a:rPr lang="zh-CN" altLang="en-US" dirty="0"/>
              <a:t>其他案例：</a:t>
            </a:r>
            <a:r>
              <a:rPr lang="en-US" altLang="zh-CN" dirty="0">
                <a:hlinkClick r:id="rId3"/>
              </a:rPr>
              <a:t>https://www.cfldcn.com/nic/#cases</a:t>
            </a:r>
            <a:endParaRPr lang="en-US" altLang="zh-CN" dirty="0"/>
          </a:p>
          <a:p>
            <a:endParaRPr lang="en-US" altLang="zh-CN" dirty="0"/>
          </a:p>
        </p:txBody>
      </p:sp>
      <p:pic>
        <p:nvPicPr>
          <p:cNvPr id="10" name="图片 9">
            <a:extLst>
              <a:ext uri="{FF2B5EF4-FFF2-40B4-BE49-F238E27FC236}">
                <a16:creationId xmlns:a16="http://schemas.microsoft.com/office/drawing/2014/main" id="{2CB21AD5-7E62-4649-870A-84D02C260A74}"/>
              </a:ext>
            </a:extLst>
          </p:cNvPr>
          <p:cNvPicPr>
            <a:picLocks noChangeAspect="1"/>
          </p:cNvPicPr>
          <p:nvPr/>
        </p:nvPicPr>
        <p:blipFill>
          <a:blip r:embed="rId4"/>
          <a:stretch>
            <a:fillRect/>
          </a:stretch>
        </p:blipFill>
        <p:spPr>
          <a:xfrm>
            <a:off x="784507" y="2195851"/>
            <a:ext cx="4327290" cy="2466298"/>
          </a:xfrm>
          <a:prstGeom prst="rect">
            <a:avLst/>
          </a:prstGeom>
        </p:spPr>
      </p:pic>
      <p:pic>
        <p:nvPicPr>
          <p:cNvPr id="13" name="图片 12">
            <a:extLst>
              <a:ext uri="{FF2B5EF4-FFF2-40B4-BE49-F238E27FC236}">
                <a16:creationId xmlns:a16="http://schemas.microsoft.com/office/drawing/2014/main" id="{546624DE-7738-4964-A802-DBBE9C4952FC}"/>
              </a:ext>
            </a:extLst>
          </p:cNvPr>
          <p:cNvPicPr>
            <a:picLocks noChangeAspect="1"/>
          </p:cNvPicPr>
          <p:nvPr/>
        </p:nvPicPr>
        <p:blipFill>
          <a:blip r:embed="rId5"/>
          <a:stretch>
            <a:fillRect/>
          </a:stretch>
        </p:blipFill>
        <p:spPr>
          <a:xfrm>
            <a:off x="4454475" y="3567401"/>
            <a:ext cx="3797527" cy="2201298"/>
          </a:xfrm>
          <a:prstGeom prst="rect">
            <a:avLst/>
          </a:prstGeom>
        </p:spPr>
      </p:pic>
      <p:pic>
        <p:nvPicPr>
          <p:cNvPr id="18" name="图片 17">
            <a:extLst>
              <a:ext uri="{FF2B5EF4-FFF2-40B4-BE49-F238E27FC236}">
                <a16:creationId xmlns:a16="http://schemas.microsoft.com/office/drawing/2014/main" id="{DFBD19A2-9D94-4BD4-82BB-75CE26A3422B}"/>
              </a:ext>
            </a:extLst>
          </p:cNvPr>
          <p:cNvPicPr>
            <a:picLocks noChangeAspect="1"/>
          </p:cNvPicPr>
          <p:nvPr/>
        </p:nvPicPr>
        <p:blipFill>
          <a:blip r:embed="rId6"/>
          <a:stretch>
            <a:fillRect/>
          </a:stretch>
        </p:blipFill>
        <p:spPr>
          <a:xfrm>
            <a:off x="6636049" y="1869517"/>
            <a:ext cx="4216860" cy="2373984"/>
          </a:xfrm>
          <a:prstGeom prst="rect">
            <a:avLst/>
          </a:prstGeom>
        </p:spPr>
      </p:pic>
    </p:spTree>
    <p:extLst>
      <p:ext uri="{BB962C8B-B14F-4D97-AF65-F5344CB8AC3E}">
        <p14:creationId xmlns:p14="http://schemas.microsoft.com/office/powerpoint/2010/main" val="401874777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产业集群</a:t>
            </a:r>
            <a:r>
              <a:rPr lang="en-US" altLang="zh-CN" sz="2400" b="1" dirty="0">
                <a:latin typeface="微软雅黑" panose="020B0503020204020204" pitchFamily="34" charset="-122"/>
                <a:ea typeface="微软雅黑" panose="020B0503020204020204" pitchFamily="34" charset="-122"/>
              </a:rPr>
              <a:t> – </a:t>
            </a:r>
            <a:r>
              <a:rPr lang="zh-CN" altLang="en-US" sz="2400" b="1" dirty="0">
                <a:latin typeface="微软雅黑" panose="020B0503020204020204" pitchFamily="34" charset="-122"/>
                <a:ea typeface="微软雅黑" panose="020B0503020204020204" pitchFamily="34" charset="-122"/>
              </a:rPr>
              <a:t>产业选择</a:t>
            </a: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sp>
        <p:nvSpPr>
          <p:cNvPr id="8" name="椭圆 7">
            <a:extLst>
              <a:ext uri="{FF2B5EF4-FFF2-40B4-BE49-F238E27FC236}">
                <a16:creationId xmlns:a16="http://schemas.microsoft.com/office/drawing/2014/main" id="{511C52E7-4F1C-41DA-9BF4-663F7C81EF97}"/>
              </a:ext>
            </a:extLst>
          </p:cNvPr>
          <p:cNvSpPr/>
          <p:nvPr/>
        </p:nvSpPr>
        <p:spPr>
          <a:xfrm>
            <a:off x="3350681" y="1652986"/>
            <a:ext cx="1740835" cy="174083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新一代信息技术</a:t>
            </a:r>
          </a:p>
        </p:txBody>
      </p:sp>
      <p:sp>
        <p:nvSpPr>
          <p:cNvPr id="22" name="椭圆 21">
            <a:extLst>
              <a:ext uri="{FF2B5EF4-FFF2-40B4-BE49-F238E27FC236}">
                <a16:creationId xmlns:a16="http://schemas.microsoft.com/office/drawing/2014/main" id="{FFA0C832-70CC-4FB7-8A9E-02C3D729C05C}"/>
              </a:ext>
            </a:extLst>
          </p:cNvPr>
          <p:cNvSpPr/>
          <p:nvPr/>
        </p:nvSpPr>
        <p:spPr>
          <a:xfrm>
            <a:off x="1047930" y="1301364"/>
            <a:ext cx="2092457" cy="209245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高端装备</a:t>
            </a:r>
          </a:p>
        </p:txBody>
      </p:sp>
      <p:sp>
        <p:nvSpPr>
          <p:cNvPr id="24" name="椭圆 23">
            <a:extLst>
              <a:ext uri="{FF2B5EF4-FFF2-40B4-BE49-F238E27FC236}">
                <a16:creationId xmlns:a16="http://schemas.microsoft.com/office/drawing/2014/main" id="{AD2D1902-6C4E-46B2-B300-3348E43F9E01}"/>
              </a:ext>
            </a:extLst>
          </p:cNvPr>
          <p:cNvSpPr/>
          <p:nvPr/>
        </p:nvSpPr>
        <p:spPr>
          <a:xfrm>
            <a:off x="4222403" y="3480408"/>
            <a:ext cx="1912580" cy="191258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都市消费</a:t>
            </a:r>
          </a:p>
        </p:txBody>
      </p:sp>
      <p:sp>
        <p:nvSpPr>
          <p:cNvPr id="26" name="椭圆 25">
            <a:extLst>
              <a:ext uri="{FF2B5EF4-FFF2-40B4-BE49-F238E27FC236}">
                <a16:creationId xmlns:a16="http://schemas.microsoft.com/office/drawing/2014/main" id="{2B671C27-1D6E-4F40-8A21-91EC353F137D}"/>
              </a:ext>
            </a:extLst>
          </p:cNvPr>
          <p:cNvSpPr/>
          <p:nvPr/>
        </p:nvSpPr>
        <p:spPr>
          <a:xfrm>
            <a:off x="6792864" y="3590523"/>
            <a:ext cx="1503543" cy="150354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大健康</a:t>
            </a:r>
          </a:p>
        </p:txBody>
      </p:sp>
      <p:sp>
        <p:nvSpPr>
          <p:cNvPr id="28" name="椭圆 27">
            <a:extLst>
              <a:ext uri="{FF2B5EF4-FFF2-40B4-BE49-F238E27FC236}">
                <a16:creationId xmlns:a16="http://schemas.microsoft.com/office/drawing/2014/main" id="{F89F0A06-0A3E-4485-88FC-691DF88793EB}"/>
              </a:ext>
            </a:extLst>
          </p:cNvPr>
          <p:cNvSpPr/>
          <p:nvPr/>
        </p:nvSpPr>
        <p:spPr>
          <a:xfrm>
            <a:off x="1155603" y="3615361"/>
            <a:ext cx="1503543" cy="150354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汽车</a:t>
            </a:r>
          </a:p>
        </p:txBody>
      </p:sp>
      <p:sp>
        <p:nvSpPr>
          <p:cNvPr id="30" name="椭圆 29">
            <a:extLst>
              <a:ext uri="{FF2B5EF4-FFF2-40B4-BE49-F238E27FC236}">
                <a16:creationId xmlns:a16="http://schemas.microsoft.com/office/drawing/2014/main" id="{D336906C-2C70-47D3-94DB-809F73168F64}"/>
              </a:ext>
            </a:extLst>
          </p:cNvPr>
          <p:cNvSpPr/>
          <p:nvPr/>
        </p:nvSpPr>
        <p:spPr>
          <a:xfrm>
            <a:off x="2852228" y="4641217"/>
            <a:ext cx="1503543" cy="150354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生产性服务业</a:t>
            </a:r>
          </a:p>
        </p:txBody>
      </p:sp>
      <p:sp>
        <p:nvSpPr>
          <p:cNvPr id="34" name="椭圆 33">
            <a:extLst>
              <a:ext uri="{FF2B5EF4-FFF2-40B4-BE49-F238E27FC236}">
                <a16:creationId xmlns:a16="http://schemas.microsoft.com/office/drawing/2014/main" id="{DDD55A5F-37C8-4773-9BCC-2931F680A628}"/>
              </a:ext>
            </a:extLst>
          </p:cNvPr>
          <p:cNvSpPr/>
          <p:nvPr/>
        </p:nvSpPr>
        <p:spPr>
          <a:xfrm>
            <a:off x="7163808" y="1131368"/>
            <a:ext cx="1912580" cy="191258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航空航天</a:t>
            </a:r>
          </a:p>
        </p:txBody>
      </p:sp>
      <p:sp>
        <p:nvSpPr>
          <p:cNvPr id="36" name="椭圆 35">
            <a:extLst>
              <a:ext uri="{FF2B5EF4-FFF2-40B4-BE49-F238E27FC236}">
                <a16:creationId xmlns:a16="http://schemas.microsoft.com/office/drawing/2014/main" id="{964056BC-FC2D-497F-95C3-5830D9E1DC5A}"/>
              </a:ext>
            </a:extLst>
          </p:cNvPr>
          <p:cNvSpPr/>
          <p:nvPr/>
        </p:nvSpPr>
        <p:spPr>
          <a:xfrm>
            <a:off x="8447967" y="4043397"/>
            <a:ext cx="1642649" cy="164264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文化创意</a:t>
            </a:r>
          </a:p>
        </p:txBody>
      </p:sp>
      <p:sp>
        <p:nvSpPr>
          <p:cNvPr id="38" name="椭圆 37">
            <a:extLst>
              <a:ext uri="{FF2B5EF4-FFF2-40B4-BE49-F238E27FC236}">
                <a16:creationId xmlns:a16="http://schemas.microsoft.com/office/drawing/2014/main" id="{B50AFE48-1CD3-4671-A32B-DF6D9F0406F7}"/>
              </a:ext>
            </a:extLst>
          </p:cNvPr>
          <p:cNvSpPr/>
          <p:nvPr/>
        </p:nvSpPr>
        <p:spPr>
          <a:xfrm>
            <a:off x="5303115" y="1822210"/>
            <a:ext cx="1912580" cy="191258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节能环保</a:t>
            </a:r>
          </a:p>
        </p:txBody>
      </p:sp>
      <p:sp>
        <p:nvSpPr>
          <p:cNvPr id="40" name="椭圆 39">
            <a:extLst>
              <a:ext uri="{FF2B5EF4-FFF2-40B4-BE49-F238E27FC236}">
                <a16:creationId xmlns:a16="http://schemas.microsoft.com/office/drawing/2014/main" id="{EC90D37B-56E6-4CC8-9C88-3E13D0EAB328}"/>
              </a:ext>
            </a:extLst>
          </p:cNvPr>
          <p:cNvSpPr/>
          <p:nvPr/>
        </p:nvSpPr>
        <p:spPr>
          <a:xfrm>
            <a:off x="9433538" y="2190804"/>
            <a:ext cx="1503543" cy="150354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新材料</a:t>
            </a:r>
          </a:p>
        </p:txBody>
      </p:sp>
    </p:spTree>
    <p:extLst>
      <p:ext uri="{BB962C8B-B14F-4D97-AF65-F5344CB8AC3E}">
        <p14:creationId xmlns:p14="http://schemas.microsoft.com/office/powerpoint/2010/main" val="327318863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产业集群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全程产业服务</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grpSp>
        <p:nvGrpSpPr>
          <p:cNvPr id="17" name="组合 16">
            <a:extLst>
              <a:ext uri="{FF2B5EF4-FFF2-40B4-BE49-F238E27FC236}">
                <a16:creationId xmlns:a16="http://schemas.microsoft.com/office/drawing/2014/main" id="{FECF4D62-24C1-4D94-AEF2-42127D578C5A}"/>
              </a:ext>
            </a:extLst>
          </p:cNvPr>
          <p:cNvGrpSpPr/>
          <p:nvPr/>
        </p:nvGrpSpPr>
        <p:grpSpPr>
          <a:xfrm>
            <a:off x="5242528" y="3723747"/>
            <a:ext cx="1871370" cy="1871370"/>
            <a:chOff x="3639910" y="2860620"/>
            <a:chExt cx="1871370" cy="1871370"/>
          </a:xfrm>
        </p:grpSpPr>
        <p:sp>
          <p:nvSpPr>
            <p:cNvPr id="19" name="îṩļîḋè">
              <a:extLst>
                <a:ext uri="{FF2B5EF4-FFF2-40B4-BE49-F238E27FC236}">
                  <a16:creationId xmlns:a16="http://schemas.microsoft.com/office/drawing/2014/main" id="{AF607568-7BD2-4517-8E36-F9EC688E7357}"/>
                </a:ext>
              </a:extLst>
            </p:cNvPr>
            <p:cNvSpPr>
              <a:spLocks/>
            </p:cNvSpPr>
            <p:nvPr/>
          </p:nvSpPr>
          <p:spPr bwMode="auto">
            <a:xfrm>
              <a:off x="3639910" y="2860620"/>
              <a:ext cx="1871370" cy="187137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ļîdé">
              <a:extLst>
                <a:ext uri="{FF2B5EF4-FFF2-40B4-BE49-F238E27FC236}">
                  <a16:creationId xmlns:a16="http://schemas.microsoft.com/office/drawing/2014/main" id="{81846D1E-3DAE-4C2A-BBE6-18D28ADB3686}"/>
                </a:ext>
              </a:extLst>
            </p:cNvPr>
            <p:cNvSpPr>
              <a:spLocks/>
            </p:cNvSpPr>
            <p:nvPr/>
          </p:nvSpPr>
          <p:spPr bwMode="auto">
            <a:xfrm>
              <a:off x="4111024" y="4580678"/>
              <a:ext cx="572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śḻídê">
              <a:extLst>
                <a:ext uri="{FF2B5EF4-FFF2-40B4-BE49-F238E27FC236}">
                  <a16:creationId xmlns:a16="http://schemas.microsoft.com/office/drawing/2014/main" id="{37A9DFD1-323E-4158-9D3A-E6975DF9366F}"/>
                </a:ext>
              </a:extLst>
            </p:cNvPr>
            <p:cNvSpPr>
              <a:spLocks/>
            </p:cNvSpPr>
            <p:nvPr/>
          </p:nvSpPr>
          <p:spPr bwMode="auto">
            <a:xfrm>
              <a:off x="5168577" y="3122350"/>
              <a:ext cx="52346" cy="28627"/>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ļíḑê">
              <a:extLst>
                <a:ext uri="{FF2B5EF4-FFF2-40B4-BE49-F238E27FC236}">
                  <a16:creationId xmlns:a16="http://schemas.microsoft.com/office/drawing/2014/main" id="{00BDE0AC-7FD3-4218-8743-C95A1872450C}"/>
                </a:ext>
              </a:extLst>
            </p:cNvPr>
            <p:cNvSpPr>
              <a:spLocks/>
            </p:cNvSpPr>
            <p:nvPr/>
          </p:nvSpPr>
          <p:spPr bwMode="auto">
            <a:xfrm>
              <a:off x="5139132" y="3163246"/>
              <a:ext cx="29445" cy="34352"/>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1iḋe">
              <a:extLst>
                <a:ext uri="{FF2B5EF4-FFF2-40B4-BE49-F238E27FC236}">
                  <a16:creationId xmlns:a16="http://schemas.microsoft.com/office/drawing/2014/main" id="{9FE8C317-FCF2-4EE6-8C2A-D87CF58E1AC9}"/>
                </a:ext>
              </a:extLst>
            </p:cNvPr>
            <p:cNvSpPr>
              <a:spLocks/>
            </p:cNvSpPr>
            <p:nvPr/>
          </p:nvSpPr>
          <p:spPr bwMode="auto">
            <a:xfrm>
              <a:off x="3680806" y="3610640"/>
              <a:ext cx="34352" cy="69522"/>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ŝ1iḓé">
              <a:extLst>
                <a:ext uri="{FF2B5EF4-FFF2-40B4-BE49-F238E27FC236}">
                  <a16:creationId xmlns:a16="http://schemas.microsoft.com/office/drawing/2014/main" id="{51B7CF0E-738D-40CB-93C5-DFD8A681DD75}"/>
                </a:ext>
              </a:extLst>
            </p:cNvPr>
            <p:cNvSpPr>
              <a:spLocks/>
            </p:cNvSpPr>
            <p:nvPr/>
          </p:nvSpPr>
          <p:spPr bwMode="auto">
            <a:xfrm>
              <a:off x="3971162" y="3092905"/>
              <a:ext cx="35170" cy="23720"/>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şlíḓe">
              <a:extLst>
                <a:ext uri="{FF2B5EF4-FFF2-40B4-BE49-F238E27FC236}">
                  <a16:creationId xmlns:a16="http://schemas.microsoft.com/office/drawing/2014/main" id="{4E0635F3-B8A7-4CB8-882F-F474889C7E42}"/>
                </a:ext>
              </a:extLst>
            </p:cNvPr>
            <p:cNvSpPr>
              <a:spLocks/>
            </p:cNvSpPr>
            <p:nvPr/>
          </p:nvSpPr>
          <p:spPr bwMode="auto">
            <a:xfrm>
              <a:off x="4017783" y="3040559"/>
              <a:ext cx="197116" cy="116143"/>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ṡ1idê">
              <a:extLst>
                <a:ext uri="{FF2B5EF4-FFF2-40B4-BE49-F238E27FC236}">
                  <a16:creationId xmlns:a16="http://schemas.microsoft.com/office/drawing/2014/main" id="{AA572E70-73FB-4EB5-8039-83616571C2AE}"/>
                </a:ext>
              </a:extLst>
            </p:cNvPr>
            <p:cNvSpPr>
              <a:spLocks/>
            </p:cNvSpPr>
            <p:nvPr/>
          </p:nvSpPr>
          <p:spPr bwMode="auto">
            <a:xfrm>
              <a:off x="3686531" y="3150976"/>
              <a:ext cx="813816" cy="1447695"/>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ṣľiḓé">
              <a:extLst>
                <a:ext uri="{FF2B5EF4-FFF2-40B4-BE49-F238E27FC236}">
                  <a16:creationId xmlns:a16="http://schemas.microsoft.com/office/drawing/2014/main" id="{3FE87C3C-E38D-4E96-A13F-8AF7EAB5E5C2}"/>
                </a:ext>
              </a:extLst>
            </p:cNvPr>
            <p:cNvSpPr>
              <a:spLocks/>
            </p:cNvSpPr>
            <p:nvPr/>
          </p:nvSpPr>
          <p:spPr bwMode="auto">
            <a:xfrm>
              <a:off x="3935992" y="3122350"/>
              <a:ext cx="76065" cy="28627"/>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ṡḷïḓê">
              <a:extLst>
                <a:ext uri="{FF2B5EF4-FFF2-40B4-BE49-F238E27FC236}">
                  <a16:creationId xmlns:a16="http://schemas.microsoft.com/office/drawing/2014/main" id="{9C7B2A3A-6FFF-4CB9-8C4C-DA2D8837AF8C}"/>
                </a:ext>
              </a:extLst>
            </p:cNvPr>
            <p:cNvSpPr>
              <a:spLocks/>
            </p:cNvSpPr>
            <p:nvPr/>
          </p:nvSpPr>
          <p:spPr bwMode="auto">
            <a:xfrm>
              <a:off x="3965437" y="3150976"/>
              <a:ext cx="17176" cy="12269"/>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ṣḷíḋè">
              <a:extLst>
                <a:ext uri="{FF2B5EF4-FFF2-40B4-BE49-F238E27FC236}">
                  <a16:creationId xmlns:a16="http://schemas.microsoft.com/office/drawing/2014/main" id="{E2109A7D-94EB-41FE-9079-A04B6BD5B725}"/>
                </a:ext>
              </a:extLst>
            </p:cNvPr>
            <p:cNvSpPr>
              <a:spLocks/>
            </p:cNvSpPr>
            <p:nvPr/>
          </p:nvSpPr>
          <p:spPr bwMode="auto">
            <a:xfrm>
              <a:off x="3988339" y="3156702"/>
              <a:ext cx="23719" cy="17994"/>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ṡľíḋe">
              <a:extLst>
                <a:ext uri="{FF2B5EF4-FFF2-40B4-BE49-F238E27FC236}">
                  <a16:creationId xmlns:a16="http://schemas.microsoft.com/office/drawing/2014/main" id="{E3CC11A9-9B24-434A-A455-92DBCE251C55}"/>
                </a:ext>
              </a:extLst>
            </p:cNvPr>
            <p:cNvSpPr>
              <a:spLocks/>
            </p:cNvSpPr>
            <p:nvPr/>
          </p:nvSpPr>
          <p:spPr bwMode="auto">
            <a:xfrm>
              <a:off x="4610765" y="3092905"/>
              <a:ext cx="110417" cy="40895"/>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líḓè">
              <a:extLst>
                <a:ext uri="{FF2B5EF4-FFF2-40B4-BE49-F238E27FC236}">
                  <a16:creationId xmlns:a16="http://schemas.microsoft.com/office/drawing/2014/main" id="{E03D1225-C7DF-4180-BA62-48785CC3DD1C}"/>
                </a:ext>
              </a:extLst>
            </p:cNvPr>
            <p:cNvSpPr>
              <a:spLocks/>
            </p:cNvSpPr>
            <p:nvPr/>
          </p:nvSpPr>
          <p:spPr bwMode="auto">
            <a:xfrm>
              <a:off x="4133925" y="2890065"/>
              <a:ext cx="546361" cy="278906"/>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liḑé">
              <a:extLst>
                <a:ext uri="{FF2B5EF4-FFF2-40B4-BE49-F238E27FC236}">
                  <a16:creationId xmlns:a16="http://schemas.microsoft.com/office/drawing/2014/main" id="{13B224C7-5EA2-4B52-BC25-7F6F3F0F9158}"/>
                </a:ext>
              </a:extLst>
            </p:cNvPr>
            <p:cNvSpPr>
              <a:spLocks/>
            </p:cNvSpPr>
            <p:nvPr/>
          </p:nvSpPr>
          <p:spPr bwMode="auto">
            <a:xfrm>
              <a:off x="4261519" y="3070004"/>
              <a:ext cx="12268" cy="17176"/>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S1íďè">
              <a:extLst>
                <a:ext uri="{FF2B5EF4-FFF2-40B4-BE49-F238E27FC236}">
                  <a16:creationId xmlns:a16="http://schemas.microsoft.com/office/drawing/2014/main" id="{0F1B80FD-5100-4B81-B0AC-813EB00AB99E}"/>
                </a:ext>
              </a:extLst>
            </p:cNvPr>
            <p:cNvSpPr>
              <a:spLocks/>
            </p:cNvSpPr>
            <p:nvPr/>
          </p:nvSpPr>
          <p:spPr bwMode="auto">
            <a:xfrm>
              <a:off x="3930267" y="3662986"/>
              <a:ext cx="93241" cy="45803"/>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ślíḋe">
              <a:extLst>
                <a:ext uri="{FF2B5EF4-FFF2-40B4-BE49-F238E27FC236}">
                  <a16:creationId xmlns:a16="http://schemas.microsoft.com/office/drawing/2014/main" id="{ABDF3BAF-3E55-413E-ACC4-DCBEDD9E899D}"/>
                </a:ext>
              </a:extLst>
            </p:cNvPr>
            <p:cNvSpPr>
              <a:spLocks/>
            </p:cNvSpPr>
            <p:nvPr/>
          </p:nvSpPr>
          <p:spPr bwMode="auto">
            <a:xfrm>
              <a:off x="3988339" y="3633541"/>
              <a:ext cx="17994" cy="17176"/>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S1ïḑé">
              <a:extLst>
                <a:ext uri="{FF2B5EF4-FFF2-40B4-BE49-F238E27FC236}">
                  <a16:creationId xmlns:a16="http://schemas.microsoft.com/office/drawing/2014/main" id="{5FCB0038-5D13-48F2-A931-BEAEE3F494BD}"/>
                </a:ext>
              </a:extLst>
            </p:cNvPr>
            <p:cNvSpPr>
              <a:spLocks/>
            </p:cNvSpPr>
            <p:nvPr/>
          </p:nvSpPr>
          <p:spPr bwMode="auto">
            <a:xfrm>
              <a:off x="3988339" y="3732508"/>
              <a:ext cx="23719" cy="22901"/>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śľíḓê">
              <a:extLst>
                <a:ext uri="{FF2B5EF4-FFF2-40B4-BE49-F238E27FC236}">
                  <a16:creationId xmlns:a16="http://schemas.microsoft.com/office/drawing/2014/main" id="{082E1DF6-8A51-4C26-BF84-42DF3A87DCD6}"/>
                </a:ext>
              </a:extLst>
            </p:cNvPr>
            <p:cNvSpPr>
              <a:spLocks/>
            </p:cNvSpPr>
            <p:nvPr/>
          </p:nvSpPr>
          <p:spPr bwMode="auto">
            <a:xfrm>
              <a:off x="4111024" y="3721057"/>
              <a:ext cx="22901" cy="22901"/>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ṧļîdê">
              <a:extLst>
                <a:ext uri="{FF2B5EF4-FFF2-40B4-BE49-F238E27FC236}">
                  <a16:creationId xmlns:a16="http://schemas.microsoft.com/office/drawing/2014/main" id="{842F0F03-396E-4BB3-8602-2AE858A93BF5}"/>
                </a:ext>
              </a:extLst>
            </p:cNvPr>
            <p:cNvSpPr>
              <a:spLocks/>
            </p:cNvSpPr>
            <p:nvPr/>
          </p:nvSpPr>
          <p:spPr bwMode="auto">
            <a:xfrm>
              <a:off x="4034959" y="3703063"/>
              <a:ext cx="63796" cy="40895"/>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s1iḓe">
              <a:extLst>
                <a:ext uri="{FF2B5EF4-FFF2-40B4-BE49-F238E27FC236}">
                  <a16:creationId xmlns:a16="http://schemas.microsoft.com/office/drawing/2014/main" id="{5D6AD215-03B1-4296-BD0E-9613B1626BFC}"/>
                </a:ext>
              </a:extLst>
            </p:cNvPr>
            <p:cNvSpPr>
              <a:spLocks/>
            </p:cNvSpPr>
            <p:nvPr/>
          </p:nvSpPr>
          <p:spPr bwMode="auto">
            <a:xfrm>
              <a:off x="5267543" y="4116107"/>
              <a:ext cx="69522" cy="168489"/>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ľiḍê">
              <a:extLst>
                <a:ext uri="{FF2B5EF4-FFF2-40B4-BE49-F238E27FC236}">
                  <a16:creationId xmlns:a16="http://schemas.microsoft.com/office/drawing/2014/main" id="{E040C2C6-86EB-4B62-9687-BEB26E2D622A}"/>
                </a:ext>
              </a:extLst>
            </p:cNvPr>
            <p:cNvSpPr>
              <a:spLocks/>
            </p:cNvSpPr>
            <p:nvPr/>
          </p:nvSpPr>
          <p:spPr bwMode="auto">
            <a:xfrm>
              <a:off x="4918298" y="3412707"/>
              <a:ext cx="29445" cy="29445"/>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ļidê">
              <a:extLst>
                <a:ext uri="{FF2B5EF4-FFF2-40B4-BE49-F238E27FC236}">
                  <a16:creationId xmlns:a16="http://schemas.microsoft.com/office/drawing/2014/main" id="{20BEBB1C-950F-4A01-ABEC-3FE3727D6E6B}"/>
                </a:ext>
              </a:extLst>
            </p:cNvPr>
            <p:cNvSpPr>
              <a:spLocks/>
            </p:cNvSpPr>
            <p:nvPr/>
          </p:nvSpPr>
          <p:spPr bwMode="auto">
            <a:xfrm>
              <a:off x="4854501" y="3412707"/>
              <a:ext cx="17176" cy="17176"/>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š1îḓe">
              <a:extLst>
                <a:ext uri="{FF2B5EF4-FFF2-40B4-BE49-F238E27FC236}">
                  <a16:creationId xmlns:a16="http://schemas.microsoft.com/office/drawing/2014/main" id="{47FDDAB8-1B62-4F75-AAB0-48F9A156CD6A}"/>
                </a:ext>
              </a:extLst>
            </p:cNvPr>
            <p:cNvSpPr>
              <a:spLocks/>
            </p:cNvSpPr>
            <p:nvPr/>
          </p:nvSpPr>
          <p:spPr bwMode="auto">
            <a:xfrm>
              <a:off x="4970644" y="3447877"/>
              <a:ext cx="40895" cy="28627"/>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ľide">
              <a:extLst>
                <a:ext uri="{FF2B5EF4-FFF2-40B4-BE49-F238E27FC236}">
                  <a16:creationId xmlns:a16="http://schemas.microsoft.com/office/drawing/2014/main" id="{8C9D38BA-DE8A-4848-B9D6-14AFB905FC46}"/>
                </a:ext>
              </a:extLst>
            </p:cNvPr>
            <p:cNvSpPr>
              <a:spLocks/>
            </p:cNvSpPr>
            <p:nvPr/>
          </p:nvSpPr>
          <p:spPr bwMode="auto">
            <a:xfrm>
              <a:off x="4703189" y="3221317"/>
              <a:ext cx="52346" cy="52346"/>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ṡlíḍe">
              <a:extLst>
                <a:ext uri="{FF2B5EF4-FFF2-40B4-BE49-F238E27FC236}">
                  <a16:creationId xmlns:a16="http://schemas.microsoft.com/office/drawing/2014/main" id="{DA9E5EAD-D5C2-4FB8-A861-B3A563F75C4B}"/>
                </a:ext>
              </a:extLst>
            </p:cNvPr>
            <p:cNvSpPr>
              <a:spLocks/>
            </p:cNvSpPr>
            <p:nvPr/>
          </p:nvSpPr>
          <p:spPr bwMode="auto">
            <a:xfrm>
              <a:off x="4732633" y="3180421"/>
              <a:ext cx="116143" cy="110417"/>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lïḑè">
              <a:extLst>
                <a:ext uri="{FF2B5EF4-FFF2-40B4-BE49-F238E27FC236}">
                  <a16:creationId xmlns:a16="http://schemas.microsoft.com/office/drawing/2014/main" id="{742659BF-FB52-4DA7-9D57-D0569FB249F6}"/>
                </a:ext>
              </a:extLst>
            </p:cNvPr>
            <p:cNvSpPr>
              <a:spLocks/>
            </p:cNvSpPr>
            <p:nvPr/>
          </p:nvSpPr>
          <p:spPr bwMode="auto">
            <a:xfrm>
              <a:off x="4622216" y="3046285"/>
              <a:ext cx="848169" cy="1365904"/>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śḻîḍè">
              <a:extLst>
                <a:ext uri="{FF2B5EF4-FFF2-40B4-BE49-F238E27FC236}">
                  <a16:creationId xmlns:a16="http://schemas.microsoft.com/office/drawing/2014/main" id="{55C7860C-BE93-461C-ADCC-C1D5331D09D5}"/>
                </a:ext>
              </a:extLst>
            </p:cNvPr>
            <p:cNvSpPr>
              <a:spLocks/>
            </p:cNvSpPr>
            <p:nvPr/>
          </p:nvSpPr>
          <p:spPr bwMode="auto">
            <a:xfrm>
              <a:off x="4953467" y="3238492"/>
              <a:ext cx="17176" cy="22901"/>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7" name="组合 46">
            <a:extLst>
              <a:ext uri="{FF2B5EF4-FFF2-40B4-BE49-F238E27FC236}">
                <a16:creationId xmlns:a16="http://schemas.microsoft.com/office/drawing/2014/main" id="{72C3D2E6-0B87-4063-87A6-65360D198352}"/>
              </a:ext>
            </a:extLst>
          </p:cNvPr>
          <p:cNvGrpSpPr/>
          <p:nvPr/>
        </p:nvGrpSpPr>
        <p:grpSpPr>
          <a:xfrm>
            <a:off x="7362750" y="4330828"/>
            <a:ext cx="1018399" cy="726282"/>
            <a:chOff x="5760132" y="3467701"/>
            <a:chExt cx="1018399" cy="726282"/>
          </a:xfrm>
        </p:grpSpPr>
        <p:sp>
          <p:nvSpPr>
            <p:cNvPr id="48" name="îṥḷídê">
              <a:extLst>
                <a:ext uri="{FF2B5EF4-FFF2-40B4-BE49-F238E27FC236}">
                  <a16:creationId xmlns:a16="http://schemas.microsoft.com/office/drawing/2014/main" id="{E4915CF7-E495-4592-8182-101721E5372E}"/>
                </a:ext>
              </a:extLst>
            </p:cNvPr>
            <p:cNvSpPr>
              <a:spLocks noChangeAspect="1"/>
            </p:cNvSpPr>
            <p:nvPr/>
          </p:nvSpPr>
          <p:spPr>
            <a:xfrm>
              <a:off x="5760132" y="3791173"/>
              <a:ext cx="114300" cy="114300"/>
            </a:xfrm>
            <a:prstGeom prst="ellipse">
              <a:avLst/>
            </a:prstGeom>
            <a:solidFill>
              <a:schemeClr val="accent3"/>
            </a:solidFill>
            <a:ln w="12700" cap="flat" cmpd="sng" algn="ctr">
              <a:noFill/>
              <a:prstDash val="solid"/>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9" name="îsľïḋè">
              <a:extLst>
                <a:ext uri="{FF2B5EF4-FFF2-40B4-BE49-F238E27FC236}">
                  <a16:creationId xmlns:a16="http://schemas.microsoft.com/office/drawing/2014/main" id="{CBA9FEA8-B1A9-47C0-83A9-312A49396FB5}"/>
                </a:ext>
              </a:extLst>
            </p:cNvPr>
            <p:cNvSpPr>
              <a:spLocks/>
            </p:cNvSpPr>
            <p:nvPr/>
          </p:nvSpPr>
          <p:spPr bwMode="auto">
            <a:xfrm>
              <a:off x="6051653" y="3467701"/>
              <a:ext cx="726878" cy="726282"/>
            </a:xfrm>
            <a:prstGeom prst="ellipse">
              <a:avLst/>
            </a:prstGeom>
            <a:solidFill>
              <a:schemeClr val="accent3"/>
            </a:solidFill>
            <a:ln w="12700" cap="flat" cmpd="sng" algn="ctr">
              <a:noFill/>
              <a:prstDash val="solid"/>
              <a:round/>
              <a:headEnd type="none" w="med" len="med"/>
              <a:tailEnd type="none" w="med" len="med"/>
            </a:ln>
          </p:spPr>
          <p:txBody>
            <a:bodyPr anchor="ctr"/>
            <a:lstStyle/>
            <a:p>
              <a:pPr algn="ctr"/>
              <a:endParaRPr/>
            </a:p>
          </p:txBody>
        </p:sp>
        <p:grpSp>
          <p:nvGrpSpPr>
            <p:cNvPr id="50" name="išlïḍé">
              <a:extLst>
                <a:ext uri="{FF2B5EF4-FFF2-40B4-BE49-F238E27FC236}">
                  <a16:creationId xmlns:a16="http://schemas.microsoft.com/office/drawing/2014/main" id="{43533FA5-9EA4-4CE6-B645-CED12B7A3E7F}"/>
                </a:ext>
              </a:extLst>
            </p:cNvPr>
            <p:cNvGrpSpPr/>
            <p:nvPr/>
          </p:nvGrpSpPr>
          <p:grpSpPr>
            <a:xfrm>
              <a:off x="6156342" y="3683843"/>
              <a:ext cx="519877" cy="295628"/>
              <a:chOff x="279400" y="-1397000"/>
              <a:chExt cx="1387475" cy="788988"/>
            </a:xfrm>
          </p:grpSpPr>
          <p:sp>
            <p:nvSpPr>
              <p:cNvPr id="51" name="íṣḻïḑé">
                <a:extLst>
                  <a:ext uri="{FF2B5EF4-FFF2-40B4-BE49-F238E27FC236}">
                    <a16:creationId xmlns:a16="http://schemas.microsoft.com/office/drawing/2014/main" id="{60C270ED-BEE6-431D-913F-5A20AA374660}"/>
                  </a:ext>
                </a:extLst>
              </p:cNvPr>
              <p:cNvSpPr>
                <a:spLocks/>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Sḻiḍe">
                <a:extLst>
                  <a:ext uri="{FF2B5EF4-FFF2-40B4-BE49-F238E27FC236}">
                    <a16:creationId xmlns:a16="http://schemas.microsoft.com/office/drawing/2014/main" id="{E52C5CE6-05B2-4FC0-A4A6-D0F894EBD288}"/>
                  </a:ext>
                </a:extLst>
              </p:cNvPr>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slîḋè">
                <a:extLst>
                  <a:ext uri="{FF2B5EF4-FFF2-40B4-BE49-F238E27FC236}">
                    <a16:creationId xmlns:a16="http://schemas.microsoft.com/office/drawing/2014/main" id="{07E96FFC-D86B-4458-95D4-0186C2A932DF}"/>
                  </a:ext>
                </a:extLst>
              </p:cNvPr>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Sḻïďê">
                <a:extLst>
                  <a:ext uri="{FF2B5EF4-FFF2-40B4-BE49-F238E27FC236}">
                    <a16:creationId xmlns:a16="http://schemas.microsoft.com/office/drawing/2014/main" id="{0FF9AD51-2E9B-426D-9A5E-0C88AFC3B829}"/>
                  </a:ext>
                </a:extLst>
              </p:cNvPr>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55" name="组合 54">
            <a:extLst>
              <a:ext uri="{FF2B5EF4-FFF2-40B4-BE49-F238E27FC236}">
                <a16:creationId xmlns:a16="http://schemas.microsoft.com/office/drawing/2014/main" id="{4D9B0EB8-CDD1-482B-A0B1-6C0C70835E96}"/>
              </a:ext>
            </a:extLst>
          </p:cNvPr>
          <p:cNvGrpSpPr/>
          <p:nvPr/>
        </p:nvGrpSpPr>
        <p:grpSpPr>
          <a:xfrm>
            <a:off x="6990594" y="3069904"/>
            <a:ext cx="901810" cy="776533"/>
            <a:chOff x="5387976" y="2206777"/>
            <a:chExt cx="901810" cy="776533"/>
          </a:xfrm>
        </p:grpSpPr>
        <p:sp>
          <p:nvSpPr>
            <p:cNvPr id="56" name="ïśliḋê">
              <a:extLst>
                <a:ext uri="{FF2B5EF4-FFF2-40B4-BE49-F238E27FC236}">
                  <a16:creationId xmlns:a16="http://schemas.microsoft.com/office/drawing/2014/main" id="{427E7894-C729-4F62-9670-92C61ACEADBC}"/>
                </a:ext>
              </a:extLst>
            </p:cNvPr>
            <p:cNvSpPr>
              <a:spLocks noChangeAspect="1"/>
            </p:cNvSpPr>
            <p:nvPr/>
          </p:nvSpPr>
          <p:spPr>
            <a:xfrm>
              <a:off x="5387976" y="2869010"/>
              <a:ext cx="114300" cy="114300"/>
            </a:xfrm>
            <a:prstGeom prst="ellipse">
              <a:avLst/>
            </a:prstGeom>
            <a:solidFill>
              <a:schemeClr val="accent4">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57" name="ïS1íḍé">
              <a:extLst>
                <a:ext uri="{FF2B5EF4-FFF2-40B4-BE49-F238E27FC236}">
                  <a16:creationId xmlns:a16="http://schemas.microsoft.com/office/drawing/2014/main" id="{FA3DFF72-249F-4D2C-8F1B-A189AEA729D1}"/>
                </a:ext>
              </a:extLst>
            </p:cNvPr>
            <p:cNvGrpSpPr/>
            <p:nvPr/>
          </p:nvGrpSpPr>
          <p:grpSpPr>
            <a:xfrm>
              <a:off x="5562908" y="2206777"/>
              <a:ext cx="726878" cy="728662"/>
              <a:chOff x="7204075" y="-1846263"/>
              <a:chExt cx="1939925" cy="1944688"/>
            </a:xfrm>
          </p:grpSpPr>
          <p:sp>
            <p:nvSpPr>
              <p:cNvPr id="58" name="ïşlîḋè">
                <a:extLst>
                  <a:ext uri="{FF2B5EF4-FFF2-40B4-BE49-F238E27FC236}">
                    <a16:creationId xmlns:a16="http://schemas.microsoft.com/office/drawing/2014/main" id="{69291AA7-9652-4E3C-8131-E01EB95ADBF3}"/>
                  </a:ext>
                </a:extLst>
              </p:cNvPr>
              <p:cNvSpPr>
                <a:spLocks/>
              </p:cNvSpPr>
              <p:nvPr/>
            </p:nvSpPr>
            <p:spPr bwMode="auto">
              <a:xfrm>
                <a:off x="7204075" y="-1846263"/>
                <a:ext cx="1939925" cy="1944688"/>
              </a:xfrm>
              <a:prstGeom prst="ellipse">
                <a:avLst/>
              </a:prstGeom>
              <a:solidFill>
                <a:schemeClr val="accent4"/>
              </a:solidFill>
              <a:ln>
                <a:noFill/>
              </a:ln>
            </p:spPr>
            <p:txBody>
              <a:bodyPr anchor="ctr"/>
              <a:lstStyle/>
              <a:p>
                <a:pPr algn="ctr"/>
                <a:endParaRPr/>
              </a:p>
            </p:txBody>
          </p:sp>
          <p:grpSp>
            <p:nvGrpSpPr>
              <p:cNvPr id="59" name="íṥļidè">
                <a:extLst>
                  <a:ext uri="{FF2B5EF4-FFF2-40B4-BE49-F238E27FC236}">
                    <a16:creationId xmlns:a16="http://schemas.microsoft.com/office/drawing/2014/main" id="{6FD1A15D-F3EE-4882-BBE5-776695FF75FD}"/>
                  </a:ext>
                </a:extLst>
              </p:cNvPr>
              <p:cNvGrpSpPr/>
              <p:nvPr/>
            </p:nvGrpSpPr>
            <p:grpSpPr>
              <a:xfrm>
                <a:off x="7519988" y="-1506538"/>
                <a:ext cx="1312862" cy="1265238"/>
                <a:chOff x="7519988" y="-1506538"/>
                <a:chExt cx="1312862" cy="1265238"/>
              </a:xfrm>
            </p:grpSpPr>
            <p:sp>
              <p:nvSpPr>
                <p:cNvPr id="60" name="ïS1ïḑè">
                  <a:extLst>
                    <a:ext uri="{FF2B5EF4-FFF2-40B4-BE49-F238E27FC236}">
                      <a16:creationId xmlns:a16="http://schemas.microsoft.com/office/drawing/2014/main" id="{3AC83A5C-859B-4ED5-BB70-63F6734ECA0C}"/>
                    </a:ext>
                  </a:extLst>
                </p:cNvPr>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šḷîḑè">
                  <a:extLst>
                    <a:ext uri="{FF2B5EF4-FFF2-40B4-BE49-F238E27FC236}">
                      <a16:creationId xmlns:a16="http://schemas.microsoft.com/office/drawing/2014/main" id="{E9AD83EB-B267-41A4-A2D8-0470255CFA9F}"/>
                    </a:ext>
                  </a:extLst>
                </p:cNvPr>
                <p:cNvSpPr>
                  <a:spLocks/>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ṡ1íḓe">
                  <a:extLst>
                    <a:ext uri="{FF2B5EF4-FFF2-40B4-BE49-F238E27FC236}">
                      <a16:creationId xmlns:a16="http://schemas.microsoft.com/office/drawing/2014/main" id="{93D34647-BD20-48AA-8064-D68CBF8993AC}"/>
                    </a:ext>
                  </a:extLst>
                </p:cNvPr>
                <p:cNvSpPr>
                  <a:spLocks/>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šḻiḑe">
                  <a:extLst>
                    <a:ext uri="{FF2B5EF4-FFF2-40B4-BE49-F238E27FC236}">
                      <a16:creationId xmlns:a16="http://schemas.microsoft.com/office/drawing/2014/main" id="{65DA5888-1278-443B-B3AC-EE7774E8B8C1}"/>
                    </a:ext>
                  </a:extLst>
                </p:cNvPr>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ṡļïdé">
                  <a:extLst>
                    <a:ext uri="{FF2B5EF4-FFF2-40B4-BE49-F238E27FC236}">
                      <a16:creationId xmlns:a16="http://schemas.microsoft.com/office/drawing/2014/main" id="{66E32530-C8B9-494E-A5AA-03856D784FDB}"/>
                    </a:ext>
                  </a:extLst>
                </p:cNvPr>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65" name="组合 64">
            <a:extLst>
              <a:ext uri="{FF2B5EF4-FFF2-40B4-BE49-F238E27FC236}">
                <a16:creationId xmlns:a16="http://schemas.microsoft.com/office/drawing/2014/main" id="{F4FC57D7-67CE-4275-B400-16B580E275C1}"/>
              </a:ext>
            </a:extLst>
          </p:cNvPr>
          <p:cNvGrpSpPr/>
          <p:nvPr/>
        </p:nvGrpSpPr>
        <p:grpSpPr>
          <a:xfrm>
            <a:off x="5815666" y="2525005"/>
            <a:ext cx="725094" cy="909872"/>
            <a:chOff x="4213048" y="1661878"/>
            <a:chExt cx="725094" cy="909872"/>
          </a:xfrm>
        </p:grpSpPr>
        <p:sp>
          <p:nvSpPr>
            <p:cNvPr id="66" name="ïṥ1ïḍé">
              <a:extLst>
                <a:ext uri="{FF2B5EF4-FFF2-40B4-BE49-F238E27FC236}">
                  <a16:creationId xmlns:a16="http://schemas.microsoft.com/office/drawing/2014/main" id="{0A59C4AA-F279-4E5D-AB2C-B469AF460B0E}"/>
                </a:ext>
              </a:extLst>
            </p:cNvPr>
            <p:cNvSpPr>
              <a:spLocks noChangeAspect="1"/>
            </p:cNvSpPr>
            <p:nvPr/>
          </p:nvSpPr>
          <p:spPr>
            <a:xfrm>
              <a:off x="4516663" y="2457450"/>
              <a:ext cx="114300" cy="114300"/>
            </a:xfrm>
            <a:prstGeom prst="ellipse">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67" name="íṣlîḍè">
              <a:extLst>
                <a:ext uri="{FF2B5EF4-FFF2-40B4-BE49-F238E27FC236}">
                  <a16:creationId xmlns:a16="http://schemas.microsoft.com/office/drawing/2014/main" id="{18E6ABAE-9E9A-4D96-91B8-8CE01E2EB600}"/>
                </a:ext>
              </a:extLst>
            </p:cNvPr>
            <p:cNvGrpSpPr/>
            <p:nvPr/>
          </p:nvGrpSpPr>
          <p:grpSpPr>
            <a:xfrm>
              <a:off x="4213048" y="1661878"/>
              <a:ext cx="725094" cy="728662"/>
              <a:chOff x="5137150" y="-1846263"/>
              <a:chExt cx="1935163" cy="1944688"/>
            </a:xfrm>
          </p:grpSpPr>
          <p:sp>
            <p:nvSpPr>
              <p:cNvPr id="68" name="íṧḷîḍè">
                <a:extLst>
                  <a:ext uri="{FF2B5EF4-FFF2-40B4-BE49-F238E27FC236}">
                    <a16:creationId xmlns:a16="http://schemas.microsoft.com/office/drawing/2014/main" id="{BF48EE01-CEC4-493B-9DAA-8117B6A3D2E7}"/>
                  </a:ext>
                </a:extLst>
              </p:cNvPr>
              <p:cNvSpPr>
                <a:spLocks/>
              </p:cNvSpPr>
              <p:nvPr/>
            </p:nvSpPr>
            <p:spPr bwMode="auto">
              <a:xfrm>
                <a:off x="5137150" y="-1846263"/>
                <a:ext cx="1935163" cy="1944688"/>
              </a:xfrm>
              <a:prstGeom prst="ellipse">
                <a:avLst/>
              </a:prstGeom>
              <a:solidFill>
                <a:schemeClr val="accent3">
                  <a:lumMod val="100000"/>
                </a:schemeClr>
              </a:solidFill>
              <a:ln>
                <a:noFill/>
              </a:ln>
            </p:spPr>
            <p:txBody>
              <a:bodyPr anchor="ctr"/>
              <a:lstStyle/>
              <a:p>
                <a:pPr algn="ctr"/>
                <a:endParaRPr/>
              </a:p>
            </p:txBody>
          </p:sp>
          <p:grpSp>
            <p:nvGrpSpPr>
              <p:cNvPr id="69" name="iSḷidè">
                <a:extLst>
                  <a:ext uri="{FF2B5EF4-FFF2-40B4-BE49-F238E27FC236}">
                    <a16:creationId xmlns:a16="http://schemas.microsoft.com/office/drawing/2014/main" id="{ECA4AE78-B801-4C2F-B5E2-E332B726AB12}"/>
                  </a:ext>
                </a:extLst>
              </p:cNvPr>
              <p:cNvGrpSpPr/>
              <p:nvPr/>
            </p:nvGrpSpPr>
            <p:grpSpPr>
              <a:xfrm>
                <a:off x="5526088" y="-1517650"/>
                <a:ext cx="1158875" cy="1292225"/>
                <a:chOff x="5526088" y="-1517650"/>
                <a:chExt cx="1158875" cy="1292225"/>
              </a:xfrm>
            </p:grpSpPr>
            <p:sp>
              <p:nvSpPr>
                <p:cNvPr id="70" name="išļïdè">
                  <a:extLst>
                    <a:ext uri="{FF2B5EF4-FFF2-40B4-BE49-F238E27FC236}">
                      <a16:creationId xmlns:a16="http://schemas.microsoft.com/office/drawing/2014/main" id="{9254D0C0-2F20-4339-B5CD-9D9404F45CE2}"/>
                    </a:ext>
                  </a:extLst>
                </p:cNvPr>
                <p:cNvSpPr>
                  <a:spLocks/>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ŝľîďé">
                  <a:extLst>
                    <a:ext uri="{FF2B5EF4-FFF2-40B4-BE49-F238E27FC236}">
                      <a16:creationId xmlns:a16="http://schemas.microsoft.com/office/drawing/2014/main" id="{5B48D994-B5FA-4CE5-AAA1-589C8FD6B12F}"/>
                    </a:ext>
                  </a:extLst>
                </p:cNvPr>
                <p:cNvSpPr>
                  <a:spLocks/>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śliďè">
                  <a:extLst>
                    <a:ext uri="{FF2B5EF4-FFF2-40B4-BE49-F238E27FC236}">
                      <a16:creationId xmlns:a16="http://schemas.microsoft.com/office/drawing/2014/main" id="{BFD76DB0-1803-417B-8751-C4D4E80B1AA0}"/>
                    </a:ext>
                  </a:extLst>
                </p:cNvPr>
                <p:cNvSpPr>
                  <a:spLocks/>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ŝļïḋe">
                  <a:extLst>
                    <a:ext uri="{FF2B5EF4-FFF2-40B4-BE49-F238E27FC236}">
                      <a16:creationId xmlns:a16="http://schemas.microsoft.com/office/drawing/2014/main" id="{8AEEB1EA-FEF0-454D-9D8C-47B6E2AA9CC2}"/>
                    </a:ext>
                  </a:extLst>
                </p:cNvPr>
                <p:cNvSpPr>
                  <a:spLocks/>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ŝḷidê">
                  <a:extLst>
                    <a:ext uri="{FF2B5EF4-FFF2-40B4-BE49-F238E27FC236}">
                      <a16:creationId xmlns:a16="http://schemas.microsoft.com/office/drawing/2014/main" id="{B3F98A80-2B43-401B-97DB-BC0409DCEE10}"/>
                    </a:ext>
                  </a:extLst>
                </p:cNvPr>
                <p:cNvSpPr>
                  <a:spLocks/>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1îḋê">
                  <a:extLst>
                    <a:ext uri="{FF2B5EF4-FFF2-40B4-BE49-F238E27FC236}">
                      <a16:creationId xmlns:a16="http://schemas.microsoft.com/office/drawing/2014/main" id="{B3F2921C-26B2-46CD-B834-621EC416112A}"/>
                    </a:ext>
                  </a:extLst>
                </p:cNvPr>
                <p:cNvSpPr>
                  <a:spLocks/>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šḷîḍê">
                  <a:extLst>
                    <a:ext uri="{FF2B5EF4-FFF2-40B4-BE49-F238E27FC236}">
                      <a16:creationId xmlns:a16="http://schemas.microsoft.com/office/drawing/2014/main" id="{81299534-FB60-4642-B4D4-C70D86F46F7F}"/>
                    </a:ext>
                  </a:extLst>
                </p:cNvPr>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77" name="组合 76">
            <a:extLst>
              <a:ext uri="{FF2B5EF4-FFF2-40B4-BE49-F238E27FC236}">
                <a16:creationId xmlns:a16="http://schemas.microsoft.com/office/drawing/2014/main" id="{BADB5116-7F36-4AD7-AD75-F72BCCE818B5}"/>
              </a:ext>
            </a:extLst>
          </p:cNvPr>
          <p:cNvGrpSpPr/>
          <p:nvPr/>
        </p:nvGrpSpPr>
        <p:grpSpPr>
          <a:xfrm>
            <a:off x="4469710" y="3071093"/>
            <a:ext cx="903703" cy="775344"/>
            <a:chOff x="2867092" y="2207966"/>
            <a:chExt cx="903703" cy="775344"/>
          </a:xfrm>
        </p:grpSpPr>
        <p:sp>
          <p:nvSpPr>
            <p:cNvPr id="78" name="ïśľïďè">
              <a:extLst>
                <a:ext uri="{FF2B5EF4-FFF2-40B4-BE49-F238E27FC236}">
                  <a16:creationId xmlns:a16="http://schemas.microsoft.com/office/drawing/2014/main" id="{A68691A6-6F95-41E2-B94E-42649D0EF06E}"/>
                </a:ext>
              </a:extLst>
            </p:cNvPr>
            <p:cNvSpPr>
              <a:spLocks noChangeAspect="1"/>
            </p:cNvSpPr>
            <p:nvPr/>
          </p:nvSpPr>
          <p:spPr>
            <a:xfrm>
              <a:off x="3656495" y="2869010"/>
              <a:ext cx="114300" cy="1143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79" name="íṧlïḋe">
              <a:extLst>
                <a:ext uri="{FF2B5EF4-FFF2-40B4-BE49-F238E27FC236}">
                  <a16:creationId xmlns:a16="http://schemas.microsoft.com/office/drawing/2014/main" id="{5D7F4F35-8827-4FD7-A688-6D6EBB3A1C77}"/>
                </a:ext>
              </a:extLst>
            </p:cNvPr>
            <p:cNvGrpSpPr/>
            <p:nvPr/>
          </p:nvGrpSpPr>
          <p:grpSpPr>
            <a:xfrm rot="21540000">
              <a:off x="2867092" y="2207966"/>
              <a:ext cx="725092" cy="726282"/>
              <a:chOff x="2552700" y="-1971675"/>
              <a:chExt cx="1935163" cy="1938338"/>
            </a:xfrm>
          </p:grpSpPr>
          <p:sp>
            <p:nvSpPr>
              <p:cNvPr id="80" name="ïšľiḋê">
                <a:extLst>
                  <a:ext uri="{FF2B5EF4-FFF2-40B4-BE49-F238E27FC236}">
                    <a16:creationId xmlns:a16="http://schemas.microsoft.com/office/drawing/2014/main" id="{A9A41A9A-70EA-40FC-89C9-E95FF6CC01FB}"/>
                  </a:ext>
                </a:extLst>
              </p:cNvPr>
              <p:cNvSpPr>
                <a:spLocks/>
              </p:cNvSpPr>
              <p:nvPr/>
            </p:nvSpPr>
            <p:spPr bwMode="auto">
              <a:xfrm>
                <a:off x="2552700" y="-1971675"/>
                <a:ext cx="1935163" cy="1938338"/>
              </a:xfrm>
              <a:prstGeom prst="ellipse">
                <a:avLst/>
              </a:prstGeom>
              <a:solidFill>
                <a:schemeClr val="accent4"/>
              </a:solidFill>
              <a:ln>
                <a:noFill/>
              </a:ln>
            </p:spPr>
            <p:txBody>
              <a:bodyPr anchor="ctr"/>
              <a:lstStyle/>
              <a:p>
                <a:pPr algn="ctr"/>
                <a:endParaRPr/>
              </a:p>
            </p:txBody>
          </p:sp>
          <p:grpSp>
            <p:nvGrpSpPr>
              <p:cNvPr id="81" name="íṧḷïḋê">
                <a:extLst>
                  <a:ext uri="{FF2B5EF4-FFF2-40B4-BE49-F238E27FC236}">
                    <a16:creationId xmlns:a16="http://schemas.microsoft.com/office/drawing/2014/main" id="{AAE025A8-8176-4E85-B98C-0B6BACB3E485}"/>
                  </a:ext>
                </a:extLst>
              </p:cNvPr>
              <p:cNvGrpSpPr/>
              <p:nvPr/>
            </p:nvGrpSpPr>
            <p:grpSpPr>
              <a:xfrm>
                <a:off x="2908300" y="-1620838"/>
                <a:ext cx="1228725" cy="1236663"/>
                <a:chOff x="2908300" y="-1620838"/>
                <a:chExt cx="1228725" cy="1236663"/>
              </a:xfrm>
            </p:grpSpPr>
            <p:sp>
              <p:nvSpPr>
                <p:cNvPr id="82" name="ísḻíḍé">
                  <a:extLst>
                    <a:ext uri="{FF2B5EF4-FFF2-40B4-BE49-F238E27FC236}">
                      <a16:creationId xmlns:a16="http://schemas.microsoft.com/office/drawing/2014/main" id="{55185621-E287-4EB1-A987-2A0343118E0A}"/>
                    </a:ext>
                  </a:extLst>
                </p:cNvPr>
                <p:cNvSpPr>
                  <a:spLocks/>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ṡļídè">
                  <a:extLst>
                    <a:ext uri="{FF2B5EF4-FFF2-40B4-BE49-F238E27FC236}">
                      <a16:creationId xmlns:a16="http://schemas.microsoft.com/office/drawing/2014/main" id="{67645D81-2335-46A8-98F2-A04E1AABF315}"/>
                    </a:ext>
                  </a:extLst>
                </p:cNvPr>
                <p:cNvSpPr>
                  <a:spLocks/>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ṥļîdé">
                  <a:extLst>
                    <a:ext uri="{FF2B5EF4-FFF2-40B4-BE49-F238E27FC236}">
                      <a16:creationId xmlns:a16="http://schemas.microsoft.com/office/drawing/2014/main" id="{0EA2D601-A848-4E12-97DE-6D962F3042F7}"/>
                    </a:ext>
                  </a:extLst>
                </p:cNvPr>
                <p:cNvSpPr>
                  <a:spLocks/>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85" name="组合 84">
            <a:extLst>
              <a:ext uri="{FF2B5EF4-FFF2-40B4-BE49-F238E27FC236}">
                <a16:creationId xmlns:a16="http://schemas.microsoft.com/office/drawing/2014/main" id="{05613BA7-A3E3-47C6-9E22-95630247C771}"/>
              </a:ext>
            </a:extLst>
          </p:cNvPr>
          <p:cNvGrpSpPr/>
          <p:nvPr/>
        </p:nvGrpSpPr>
        <p:grpSpPr>
          <a:xfrm>
            <a:off x="4019234" y="4355832"/>
            <a:ext cx="967252" cy="676275"/>
            <a:chOff x="2416616" y="3492705"/>
            <a:chExt cx="967252" cy="676275"/>
          </a:xfrm>
        </p:grpSpPr>
        <p:sp>
          <p:nvSpPr>
            <p:cNvPr id="86" name="íṡḷïḍe">
              <a:extLst>
                <a:ext uri="{FF2B5EF4-FFF2-40B4-BE49-F238E27FC236}">
                  <a16:creationId xmlns:a16="http://schemas.microsoft.com/office/drawing/2014/main" id="{136BE1E8-F3DA-4E34-95EA-D701E1D5B5F0}"/>
                </a:ext>
              </a:extLst>
            </p:cNvPr>
            <p:cNvSpPr>
              <a:spLocks noChangeAspect="1"/>
            </p:cNvSpPr>
            <p:nvPr/>
          </p:nvSpPr>
          <p:spPr>
            <a:xfrm>
              <a:off x="3269568" y="3790358"/>
              <a:ext cx="114300" cy="1143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87" name="îś1ïďê">
              <a:extLst>
                <a:ext uri="{FF2B5EF4-FFF2-40B4-BE49-F238E27FC236}">
                  <a16:creationId xmlns:a16="http://schemas.microsoft.com/office/drawing/2014/main" id="{7448A15A-6D9E-4A4E-95EF-20BCEFD4D606}"/>
                </a:ext>
              </a:extLst>
            </p:cNvPr>
            <p:cNvGrpSpPr>
              <a:grpSpLocks noChangeAspect="1"/>
            </p:cNvGrpSpPr>
            <p:nvPr/>
          </p:nvGrpSpPr>
          <p:grpSpPr bwMode="auto">
            <a:xfrm>
              <a:off x="2416616" y="3492705"/>
              <a:ext cx="676275" cy="676275"/>
              <a:chOff x="1544" y="1525"/>
              <a:chExt cx="426" cy="426"/>
            </a:xfrm>
          </p:grpSpPr>
          <p:sp>
            <p:nvSpPr>
              <p:cNvPr id="88" name="îSḻíḓe">
                <a:extLst>
                  <a:ext uri="{FF2B5EF4-FFF2-40B4-BE49-F238E27FC236}">
                    <a16:creationId xmlns:a16="http://schemas.microsoft.com/office/drawing/2014/main" id="{14EFC5B4-D915-4E2B-86F4-CCBC88A86727}"/>
                  </a:ext>
                </a:extLst>
              </p:cNvPr>
              <p:cNvSpPr>
                <a:spLocks/>
              </p:cNvSpPr>
              <p:nvPr/>
            </p:nvSpPr>
            <p:spPr bwMode="auto">
              <a:xfrm>
                <a:off x="1544" y="1525"/>
                <a:ext cx="426" cy="42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ŝlîdè">
                <a:extLst>
                  <a:ext uri="{FF2B5EF4-FFF2-40B4-BE49-F238E27FC236}">
                    <a16:creationId xmlns:a16="http://schemas.microsoft.com/office/drawing/2014/main" id="{80E5D63D-37C0-4605-B98D-C7FEE738AD68}"/>
                  </a:ext>
                </a:extLst>
              </p:cNvPr>
              <p:cNvSpPr>
                <a:spLocks/>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ṣļïḓê">
                <a:extLst>
                  <a:ext uri="{FF2B5EF4-FFF2-40B4-BE49-F238E27FC236}">
                    <a16:creationId xmlns:a16="http://schemas.microsoft.com/office/drawing/2014/main" id="{7AB1555F-0031-4142-A796-394F2EA1BA57}"/>
                  </a:ext>
                </a:extLst>
              </p:cNvPr>
              <p:cNvSpPr>
                <a:spLocks/>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91" name="文本框 90">
            <a:extLst>
              <a:ext uri="{FF2B5EF4-FFF2-40B4-BE49-F238E27FC236}">
                <a16:creationId xmlns:a16="http://schemas.microsoft.com/office/drawing/2014/main" id="{1590FEDB-AF58-4577-B630-EB89EAF68DAF}"/>
              </a:ext>
            </a:extLst>
          </p:cNvPr>
          <p:cNvSpPr txBox="1"/>
          <p:nvPr/>
        </p:nvSpPr>
        <p:spPr>
          <a:xfrm>
            <a:off x="459251" y="4182798"/>
            <a:ext cx="3555127" cy="1698607"/>
          </a:xfrm>
          <a:prstGeom prst="rect">
            <a:avLst/>
          </a:prstGeom>
          <a:noFill/>
        </p:spPr>
        <p:txBody>
          <a:bodyPr wrap="square" rtlCol="0">
            <a:spAutoFit/>
          </a:bodyPr>
          <a:lstStyle/>
          <a:p>
            <a:pP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全程服务运营</a:t>
            </a:r>
          </a:p>
          <a:p>
            <a:pPr defTabSz="342832">
              <a:lnSpc>
                <a:spcPct val="12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提供“全方位</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立体化”的产业服务：搭建咨询服务、行业服务、审批服务与生活服务四大平台，针对企业和人才提供两大类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项服务，帮助他们高效对接政府服务，对接华夏幸福的载体空间、产业合作、金融资源和生活服务等，对接相关机构提供的人才引培、法律财税、规划咨询等第配套服务。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954AA449-802B-4C4E-97A8-2ED788119A11}"/>
              </a:ext>
            </a:extLst>
          </p:cNvPr>
          <p:cNvSpPr txBox="1"/>
          <p:nvPr/>
        </p:nvSpPr>
        <p:spPr>
          <a:xfrm>
            <a:off x="459251" y="2431157"/>
            <a:ext cx="3710265" cy="1255408"/>
          </a:xfrm>
          <a:prstGeom prst="rect">
            <a:avLst/>
          </a:prstGeom>
          <a:noFill/>
        </p:spPr>
        <p:txBody>
          <a:bodyPr wrap="square" rtlCol="0">
            <a:spAutoFit/>
          </a:bodyPr>
          <a:lstStyle/>
          <a:p>
            <a:pP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全球资源匹配</a:t>
            </a:r>
          </a:p>
          <a:p>
            <a:pPr defTabSz="342832">
              <a:lnSpc>
                <a:spcPct val="12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在美国、德国、日本等国际以及国内多个城市设置招商中心，并与苏州火炬、伙伴产业服务公司、美国康威国际等专业的产业促进团队进行战略合作，构建全球招商资源网络，为区域匹配并导入适合的产业资源。</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文本框 92">
            <a:extLst>
              <a:ext uri="{FF2B5EF4-FFF2-40B4-BE49-F238E27FC236}">
                <a16:creationId xmlns:a16="http://schemas.microsoft.com/office/drawing/2014/main" id="{C34FB971-E3D1-490B-AAC5-28EC754EEA97}"/>
              </a:ext>
            </a:extLst>
          </p:cNvPr>
          <p:cNvSpPr txBox="1"/>
          <p:nvPr/>
        </p:nvSpPr>
        <p:spPr>
          <a:xfrm>
            <a:off x="5174700" y="1302930"/>
            <a:ext cx="2797122" cy="1033809"/>
          </a:xfrm>
          <a:prstGeom prst="rect">
            <a:avLst/>
          </a:prstGeom>
          <a:noFill/>
        </p:spPr>
        <p:txBody>
          <a:bodyPr wrap="square" rtlCol="0">
            <a:spAutoFit/>
          </a:bodyPr>
          <a:lstStyle/>
          <a:p>
            <a:pP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产业研究规划</a:t>
            </a:r>
          </a:p>
          <a:p>
            <a:pPr defTabSz="342832">
              <a:lnSpc>
                <a:spcPct val="12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在宏观上紧密跟踪全球经济变迁大势，预判前沿产业发展趋势，科学地为区域规划产业发展方向。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FD54F246-F296-40EE-A7D7-33AB25AF0A5F}"/>
              </a:ext>
            </a:extLst>
          </p:cNvPr>
          <p:cNvSpPr txBox="1"/>
          <p:nvPr/>
        </p:nvSpPr>
        <p:spPr>
          <a:xfrm>
            <a:off x="8060451" y="2371768"/>
            <a:ext cx="3990527" cy="1477007"/>
          </a:xfrm>
          <a:prstGeom prst="rect">
            <a:avLst/>
          </a:prstGeom>
          <a:noFill/>
        </p:spPr>
        <p:txBody>
          <a:bodyPr wrap="square" rtlCol="0">
            <a:spAutoFit/>
          </a:bodyPr>
          <a:lstStyle/>
          <a:p>
            <a:pP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产业落地谋划</a:t>
            </a:r>
          </a:p>
          <a:p>
            <a:pPr defTabSz="342832">
              <a:lnSpc>
                <a:spcPct val="12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华夏幸福各产业新城内产业集群的谋划、突破与落地，在中观上统筹落实区域产业定位和发展规划，选取产业价值链的核心环节作为招商方向；在微观上结合产业链核心环节，锁定具体招商目标，有的放矢地推进产业集群建设。</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8649B765-F2CA-4FCC-82B6-E77F0B8EC9B3}"/>
              </a:ext>
            </a:extLst>
          </p:cNvPr>
          <p:cNvSpPr txBox="1"/>
          <p:nvPr/>
        </p:nvSpPr>
        <p:spPr>
          <a:xfrm>
            <a:off x="8504278" y="4270548"/>
            <a:ext cx="3399254" cy="1255408"/>
          </a:xfrm>
          <a:prstGeom prst="rect">
            <a:avLst/>
          </a:prstGeom>
          <a:noFill/>
        </p:spPr>
        <p:txBody>
          <a:bodyPr wrap="square" rtlCol="0">
            <a:spAutoFit/>
          </a:bodyPr>
          <a:lstStyle/>
          <a:p>
            <a:pPr>
              <a:lnSpc>
                <a:spcPct val="12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承载平台建设</a:t>
            </a:r>
          </a:p>
          <a:p>
            <a:pPr defTabSz="342832">
              <a:lnSpc>
                <a:spcPct val="120000"/>
              </a:lnSpc>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以企业需求作为根本出发点，华夏幸福建立了产业园建设的专业团队，可为不同类别的企业匹配相应的承载平台，提供“标准化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定制化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特色化”的产业载体建设服务和免费的工程管理服务</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46966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down)">
                                      <p:cBhvr>
                                        <p:cTn id="13" dur="500"/>
                                        <p:tgtEl>
                                          <p:spTgt spid="85"/>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right)">
                                      <p:cBhvr>
                                        <p:cTn id="17" dur="500"/>
                                        <p:tgtEl>
                                          <p:spTgt spid="91"/>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down)">
                                      <p:cBhvr>
                                        <p:cTn id="21" dur="500"/>
                                        <p:tgtEl>
                                          <p:spTgt spid="77"/>
                                        </p:tgtEl>
                                      </p:cBhvr>
                                    </p:animEffect>
                                  </p:childTnLst>
                                </p:cTn>
                              </p:par>
                            </p:childTnLst>
                          </p:cTn>
                        </p:par>
                        <p:par>
                          <p:cTn id="22" fill="hold">
                            <p:stCondLst>
                              <p:cond delay="2500"/>
                            </p:stCondLst>
                            <p:childTnLst>
                              <p:par>
                                <p:cTn id="23" presetID="22" presetClass="entr" presetSubtype="2"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right)">
                                      <p:cBhvr>
                                        <p:cTn id="25" dur="500"/>
                                        <p:tgtEl>
                                          <p:spTgt spid="92"/>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down)">
                                      <p:cBhvr>
                                        <p:cTn id="29" dur="500"/>
                                        <p:tgtEl>
                                          <p:spTgt spid="65"/>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left)">
                                      <p:cBhvr>
                                        <p:cTn id="33" dur="500"/>
                                        <p:tgtEl>
                                          <p:spTgt spid="93"/>
                                        </p:tgtEl>
                                      </p:cBhvr>
                                    </p:animEffect>
                                  </p:childTnLst>
                                </p:cTn>
                              </p:par>
                            </p:childTnLst>
                          </p:cTn>
                        </p:par>
                        <p:par>
                          <p:cTn id="34" fill="hold">
                            <p:stCondLst>
                              <p:cond delay="4000"/>
                            </p:stCondLst>
                            <p:childTnLst>
                              <p:par>
                                <p:cTn id="35" presetID="22" presetClass="entr" presetSubtype="4"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down)">
                                      <p:cBhvr>
                                        <p:cTn id="37" dur="500"/>
                                        <p:tgtEl>
                                          <p:spTgt spid="55"/>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500"/>
                                        <p:tgtEl>
                                          <p:spTgt spid="94"/>
                                        </p:tgtEl>
                                      </p:cBhvr>
                                    </p:animEffect>
                                  </p:childTnLst>
                                </p:cTn>
                              </p:par>
                            </p:childTnLst>
                          </p:cTn>
                        </p:par>
                        <p:par>
                          <p:cTn id="42" fill="hold">
                            <p:stCondLst>
                              <p:cond delay="5000"/>
                            </p:stCondLst>
                            <p:childTnLst>
                              <p:par>
                                <p:cTn id="43" presetID="22" presetClass="entr" presetSubtype="4"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产业集群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驱动方式</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sp>
        <p:nvSpPr>
          <p:cNvPr id="15" name="文本框 14">
            <a:extLst>
              <a:ext uri="{FF2B5EF4-FFF2-40B4-BE49-F238E27FC236}">
                <a16:creationId xmlns:a16="http://schemas.microsoft.com/office/drawing/2014/main" id="{8F52DFF7-7267-493F-A683-32756CEF3019}"/>
              </a:ext>
            </a:extLst>
          </p:cNvPr>
          <p:cNvSpPr txBox="1"/>
          <p:nvPr/>
        </p:nvSpPr>
        <p:spPr>
          <a:xfrm>
            <a:off x="741231" y="3110971"/>
            <a:ext cx="2700241" cy="1815882"/>
          </a:xfrm>
          <a:prstGeom prst="rect">
            <a:avLst/>
          </a:prstGeom>
          <a:noFill/>
        </p:spPr>
        <p:txBody>
          <a:bodyPr wrap="square">
            <a:spAutoFit/>
          </a:bodyPr>
          <a:lstStyle/>
          <a:p>
            <a:pPr algn="just"/>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聚焦新一代信息技术、高端装备、汽车等</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10</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大高新科技产业，因地制宜、因势利导为区域打造科技含量高、示范带动强的高端产业集群，在全国</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80</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余个区域全面打造百余个产业集群。</a:t>
            </a:r>
            <a:endParaRPr lang="zh-CN" altLang="en-US" sz="1600" dirty="0"/>
          </a:p>
        </p:txBody>
      </p:sp>
      <p:sp>
        <p:nvSpPr>
          <p:cNvPr id="17" name="文本框 16">
            <a:extLst>
              <a:ext uri="{FF2B5EF4-FFF2-40B4-BE49-F238E27FC236}">
                <a16:creationId xmlns:a16="http://schemas.microsoft.com/office/drawing/2014/main" id="{DF3F5F5F-8440-4316-8A3B-4A8A2B3E2B8D}"/>
              </a:ext>
            </a:extLst>
          </p:cNvPr>
          <p:cNvSpPr txBox="1"/>
          <p:nvPr/>
        </p:nvSpPr>
        <p:spPr>
          <a:xfrm>
            <a:off x="4489899" y="3110971"/>
            <a:ext cx="2910430" cy="2062103"/>
          </a:xfrm>
          <a:prstGeom prst="rect">
            <a:avLst/>
          </a:prstGeom>
          <a:noFill/>
        </p:spPr>
        <p:txBody>
          <a:bodyPr wrap="square">
            <a:spAutoFit/>
          </a:bodyPr>
          <a:lstStyle/>
          <a:p>
            <a:pPr algn="just"/>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“全球技术</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华夏加速</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中国创造”的创新发展战略，建立“孵化器</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加速器</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专业园区</a:t>
            </a:r>
            <a: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产业新城”的产业培植链条，通过孵化器、校企合作平台、研发机构等创新平台加速成果转化，推动全球科技创新成果在产业新城内“开花结果”。</a:t>
            </a:r>
            <a:endParaRPr lang="zh-CN" altLang="en-US" sz="1600" dirty="0"/>
          </a:p>
        </p:txBody>
      </p:sp>
      <p:sp>
        <p:nvSpPr>
          <p:cNvPr id="19" name="文本框 18">
            <a:extLst>
              <a:ext uri="{FF2B5EF4-FFF2-40B4-BE49-F238E27FC236}">
                <a16:creationId xmlns:a16="http://schemas.microsoft.com/office/drawing/2014/main" id="{8457EEA8-64E8-499C-8735-B2DB88A3FE9B}"/>
              </a:ext>
            </a:extLst>
          </p:cNvPr>
          <p:cNvSpPr txBox="1"/>
          <p:nvPr/>
        </p:nvSpPr>
        <p:spPr>
          <a:xfrm>
            <a:off x="8448756" y="3110971"/>
            <a:ext cx="3461828" cy="1323439"/>
          </a:xfrm>
          <a:prstGeom prst="rect">
            <a:avLst/>
          </a:prstGeom>
          <a:noFill/>
        </p:spPr>
        <p:txBody>
          <a:bodyPr wrap="square">
            <a:spAutoFit/>
          </a:bodyPr>
          <a:lstStyle/>
          <a:p>
            <a:pPr algn="just"/>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联动金融资源，建成从天使、孵化、加速到并购、上市的全价值链、多层次的产业投资体系，为企业提供全生命周期的金融服务，实现资本驱动助力区域产业升级。</a:t>
            </a:r>
            <a:endParaRPr lang="zh-CN" altLang="en-US" sz="1600" dirty="0"/>
          </a:p>
        </p:txBody>
      </p:sp>
      <p:pic>
        <p:nvPicPr>
          <p:cNvPr id="20" name="图片 19">
            <a:extLst>
              <a:ext uri="{FF2B5EF4-FFF2-40B4-BE49-F238E27FC236}">
                <a16:creationId xmlns:a16="http://schemas.microsoft.com/office/drawing/2014/main" id="{9B6B11AE-47E0-45A0-9BDB-18CEC281449C}"/>
              </a:ext>
            </a:extLst>
          </p:cNvPr>
          <p:cNvPicPr>
            <a:picLocks noChangeAspect="1"/>
          </p:cNvPicPr>
          <p:nvPr/>
        </p:nvPicPr>
        <p:blipFill>
          <a:blip r:embed="rId3"/>
          <a:stretch>
            <a:fillRect/>
          </a:stretch>
        </p:blipFill>
        <p:spPr>
          <a:xfrm>
            <a:off x="1262926" y="1578568"/>
            <a:ext cx="1428223" cy="1381396"/>
          </a:xfrm>
          <a:prstGeom prst="rect">
            <a:avLst/>
          </a:prstGeom>
        </p:spPr>
      </p:pic>
      <p:pic>
        <p:nvPicPr>
          <p:cNvPr id="22" name="图片 21">
            <a:extLst>
              <a:ext uri="{FF2B5EF4-FFF2-40B4-BE49-F238E27FC236}">
                <a16:creationId xmlns:a16="http://schemas.microsoft.com/office/drawing/2014/main" id="{8B068014-AB49-4579-9C2E-C4276FFA4F03}"/>
              </a:ext>
            </a:extLst>
          </p:cNvPr>
          <p:cNvPicPr>
            <a:picLocks noChangeAspect="1"/>
          </p:cNvPicPr>
          <p:nvPr/>
        </p:nvPicPr>
        <p:blipFill>
          <a:blip r:embed="rId4"/>
          <a:stretch>
            <a:fillRect/>
          </a:stretch>
        </p:blipFill>
        <p:spPr>
          <a:xfrm>
            <a:off x="5339435" y="1520268"/>
            <a:ext cx="1288432" cy="1381292"/>
          </a:xfrm>
          <a:prstGeom prst="rect">
            <a:avLst/>
          </a:prstGeom>
        </p:spPr>
      </p:pic>
      <p:pic>
        <p:nvPicPr>
          <p:cNvPr id="26" name="图片 25">
            <a:extLst>
              <a:ext uri="{FF2B5EF4-FFF2-40B4-BE49-F238E27FC236}">
                <a16:creationId xmlns:a16="http://schemas.microsoft.com/office/drawing/2014/main" id="{B5E3C30D-AE60-4E5B-9AEE-F47CB3E0635A}"/>
              </a:ext>
            </a:extLst>
          </p:cNvPr>
          <p:cNvPicPr>
            <a:picLocks noChangeAspect="1"/>
          </p:cNvPicPr>
          <p:nvPr/>
        </p:nvPicPr>
        <p:blipFill>
          <a:blip r:embed="rId5"/>
          <a:stretch>
            <a:fillRect/>
          </a:stretch>
        </p:blipFill>
        <p:spPr>
          <a:xfrm>
            <a:off x="9465559" y="1599196"/>
            <a:ext cx="1428222" cy="1302364"/>
          </a:xfrm>
          <a:prstGeom prst="rect">
            <a:avLst/>
          </a:prstGeom>
        </p:spPr>
      </p:pic>
    </p:spTree>
    <p:extLst>
      <p:ext uri="{BB962C8B-B14F-4D97-AF65-F5344CB8AC3E}">
        <p14:creationId xmlns:p14="http://schemas.microsoft.com/office/powerpoint/2010/main" val="9976588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A2401D9-54C6-41D3-A4F1-150016CE34E5}"/>
              </a:ext>
            </a:extLst>
          </p:cNvPr>
          <p:cNvSpPr/>
          <p:nvPr/>
        </p:nvSpPr>
        <p:spPr>
          <a:xfrm rot="18886974">
            <a:off x="496161" y="1591798"/>
            <a:ext cx="5006634" cy="4989078"/>
          </a:xfrm>
          <a:custGeom>
            <a:avLst/>
            <a:gdLst>
              <a:gd name="connsiteX0" fmla="*/ 77905 w 4625865"/>
              <a:gd name="connsiteY0" fmla="*/ 691004 h 4625865"/>
              <a:gd name="connsiteX1" fmla="*/ 77905 w 4625865"/>
              <a:gd name="connsiteY1" fmla="*/ 2441659 h 4625865"/>
              <a:gd name="connsiteX2" fmla="*/ 0 w 4625865"/>
              <a:gd name="connsiteY2" fmla="*/ 2363161 h 4625865"/>
              <a:gd name="connsiteX3" fmla="*/ 0 w 4625865"/>
              <a:gd name="connsiteY3" fmla="*/ 768321 h 4625865"/>
              <a:gd name="connsiteX4" fmla="*/ 4625865 w 4625865"/>
              <a:gd name="connsiteY4" fmla="*/ 0 h 4625865"/>
              <a:gd name="connsiteX5" fmla="*/ 4625865 w 4625865"/>
              <a:gd name="connsiteY5" fmla="*/ 4625865 h 4625865"/>
              <a:gd name="connsiteX6" fmla="*/ 2245622 w 4625865"/>
              <a:gd name="connsiteY6" fmla="*/ 4625865 h 4625865"/>
              <a:gd name="connsiteX7" fmla="*/ 2168304 w 4625865"/>
              <a:gd name="connsiteY7" fmla="*/ 4547959 h 4625865"/>
              <a:gd name="connsiteX8" fmla="*/ 4547960 w 4625865"/>
              <a:gd name="connsiteY8" fmla="*/ 4547959 h 4625865"/>
              <a:gd name="connsiteX9" fmla="*/ 4547960 w 4625865"/>
              <a:gd name="connsiteY9" fmla="*/ 77905 h 4625865"/>
              <a:gd name="connsiteX10" fmla="*/ 695668 w 4625865"/>
              <a:gd name="connsiteY10" fmla="*/ 77905 h 4625865"/>
              <a:gd name="connsiteX11" fmla="*/ 774165 w 4625865"/>
              <a:gd name="connsiteY11" fmla="*/ 0 h 462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5865" h="4625865">
                <a:moveTo>
                  <a:pt x="77905" y="691004"/>
                </a:moveTo>
                <a:lnTo>
                  <a:pt x="77905" y="2441659"/>
                </a:lnTo>
                <a:lnTo>
                  <a:pt x="0" y="2363161"/>
                </a:lnTo>
                <a:lnTo>
                  <a:pt x="0" y="768321"/>
                </a:lnTo>
                <a:close/>
                <a:moveTo>
                  <a:pt x="4625865" y="0"/>
                </a:moveTo>
                <a:lnTo>
                  <a:pt x="4625865" y="4625865"/>
                </a:lnTo>
                <a:lnTo>
                  <a:pt x="2245622" y="4625865"/>
                </a:lnTo>
                <a:lnTo>
                  <a:pt x="2168304" y="4547959"/>
                </a:lnTo>
                <a:lnTo>
                  <a:pt x="4547960" y="4547959"/>
                </a:lnTo>
                <a:lnTo>
                  <a:pt x="4547960" y="77905"/>
                </a:lnTo>
                <a:lnTo>
                  <a:pt x="695668" y="77905"/>
                </a:lnTo>
                <a:lnTo>
                  <a:pt x="77416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占位符 7">
            <a:extLst>
              <a:ext uri="{FF2B5EF4-FFF2-40B4-BE49-F238E27FC236}">
                <a16:creationId xmlns:a16="http://schemas.microsoft.com/office/drawing/2014/main" id="{6FD2BCDE-2B30-47F9-B397-D0979E51F30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134" r="9134"/>
          <a:stretch>
            <a:fillRect/>
          </a:stretch>
        </p:blipFill>
        <p:spPr>
          <a:xfrm>
            <a:off x="1" y="908262"/>
            <a:ext cx="6265787" cy="4913611"/>
          </a:xfrm>
        </p:spPr>
      </p:pic>
      <p:sp>
        <p:nvSpPr>
          <p:cNvPr id="9" name="等腰三角形 8">
            <a:extLst>
              <a:ext uri="{FF2B5EF4-FFF2-40B4-BE49-F238E27FC236}">
                <a16:creationId xmlns:a16="http://schemas.microsoft.com/office/drawing/2014/main" id="{B050FA5E-FFD8-42A0-937C-91FD1DAB2C7C}"/>
              </a:ext>
            </a:extLst>
          </p:cNvPr>
          <p:cNvSpPr/>
          <p:nvPr/>
        </p:nvSpPr>
        <p:spPr>
          <a:xfrm flipV="1">
            <a:off x="4180396" y="552322"/>
            <a:ext cx="3516877" cy="1705152"/>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a:extLst>
              <a:ext uri="{FF2B5EF4-FFF2-40B4-BE49-F238E27FC236}">
                <a16:creationId xmlns:a16="http://schemas.microsoft.com/office/drawing/2014/main" id="{C8CF8D56-0B21-4F50-AECA-2EBBEAD94A8D}"/>
              </a:ext>
            </a:extLst>
          </p:cNvPr>
          <p:cNvSpPr/>
          <p:nvPr/>
        </p:nvSpPr>
        <p:spPr>
          <a:xfrm>
            <a:off x="5224537" y="761092"/>
            <a:ext cx="1428596" cy="1036117"/>
          </a:xfrm>
          <a:prstGeom prst="rect">
            <a:avLst/>
          </a:prstGeom>
        </p:spPr>
        <p:txBody>
          <a:bodyPr wrap="none">
            <a:spAutoFit/>
          </a:bodyPr>
          <a:lstStyle/>
          <a:p>
            <a:pPr algn="ctr"/>
            <a:r>
              <a:rPr lang="zh-CN" altLang="en-US" sz="3733" b="1" dirty="0">
                <a:solidFill>
                  <a:schemeClr val="bg1"/>
                </a:solidFill>
                <a:latin typeface="微软雅黑" panose="020B0503020204020204" pitchFamily="34" charset="-122"/>
                <a:ea typeface="微软雅黑" panose="020B0503020204020204" pitchFamily="34" charset="-122"/>
              </a:rPr>
              <a:t>目  录</a:t>
            </a:r>
            <a:endParaRPr lang="en-US" altLang="zh-CN" sz="3733" b="1" dirty="0">
              <a:solidFill>
                <a:schemeClr val="bg1"/>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微软雅黑" panose="020B0503020204020204" pitchFamily="34" charset="-122"/>
                <a:ea typeface="微软雅黑" panose="020B0503020204020204" pitchFamily="34" charset="-122"/>
              </a:rPr>
              <a:t>content</a:t>
            </a:r>
            <a:endParaRPr lang="zh-CN" altLang="en-US" sz="2400" dirty="0">
              <a:solidFill>
                <a:schemeClr val="bg1"/>
              </a:solidFill>
            </a:endParaRPr>
          </a:p>
        </p:txBody>
      </p:sp>
      <p:grpSp>
        <p:nvGrpSpPr>
          <p:cNvPr id="7" name="组合 6">
            <a:extLst>
              <a:ext uri="{FF2B5EF4-FFF2-40B4-BE49-F238E27FC236}">
                <a16:creationId xmlns:a16="http://schemas.microsoft.com/office/drawing/2014/main" id="{0106F217-CFFA-423C-8AB9-8639B9B7D87A}"/>
              </a:ext>
            </a:extLst>
          </p:cNvPr>
          <p:cNvGrpSpPr/>
          <p:nvPr/>
        </p:nvGrpSpPr>
        <p:grpSpPr>
          <a:xfrm>
            <a:off x="8092087" y="1790663"/>
            <a:ext cx="2703399" cy="672000"/>
            <a:chOff x="5076056" y="1131590"/>
            <a:chExt cx="2027550" cy="504000"/>
          </a:xfrm>
        </p:grpSpPr>
        <p:grpSp>
          <p:nvGrpSpPr>
            <p:cNvPr id="5" name="组合 4">
              <a:extLst>
                <a:ext uri="{FF2B5EF4-FFF2-40B4-BE49-F238E27FC236}">
                  <a16:creationId xmlns:a16="http://schemas.microsoft.com/office/drawing/2014/main" id="{1EA1E35A-A0D4-4061-8E30-2B5AA89E5E87}"/>
                </a:ext>
              </a:extLst>
            </p:cNvPr>
            <p:cNvGrpSpPr/>
            <p:nvPr/>
          </p:nvGrpSpPr>
          <p:grpSpPr>
            <a:xfrm>
              <a:off x="5076056" y="1131590"/>
              <a:ext cx="504000" cy="504000"/>
              <a:chOff x="5076056" y="1131590"/>
              <a:chExt cx="504000" cy="504000"/>
            </a:xfrm>
          </p:grpSpPr>
          <p:sp>
            <p:nvSpPr>
              <p:cNvPr id="2" name="菱形 1">
                <a:extLst>
                  <a:ext uri="{FF2B5EF4-FFF2-40B4-BE49-F238E27FC236}">
                    <a16:creationId xmlns:a16="http://schemas.microsoft.com/office/drawing/2014/main" id="{1E562966-5114-4F6F-BAF6-E0B7BD7154CE}"/>
                  </a:ext>
                </a:extLst>
              </p:cNvPr>
              <p:cNvSpPr/>
              <p:nvPr/>
            </p:nvSpPr>
            <p:spPr>
              <a:xfrm>
                <a:off x="5076056" y="1131590"/>
                <a:ext cx="504000" cy="504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a:extLst>
                  <a:ext uri="{FF2B5EF4-FFF2-40B4-BE49-F238E27FC236}">
                    <a16:creationId xmlns:a16="http://schemas.microsoft.com/office/drawing/2014/main" id="{5DEB23E1-8ACC-4AB1-94C1-13A8A40107BD}"/>
                  </a:ext>
                </a:extLst>
              </p:cNvPr>
              <p:cNvSpPr/>
              <p:nvPr/>
            </p:nvSpPr>
            <p:spPr>
              <a:xfrm>
                <a:off x="5109086" y="1214313"/>
                <a:ext cx="390973" cy="315423"/>
              </a:xfrm>
              <a:prstGeom prst="rect">
                <a:avLst/>
              </a:prstGeom>
            </p:spPr>
            <p:txBody>
              <a:bodyPr wrap="none">
                <a:spAutoFit/>
              </a:bodyPr>
              <a:lstStyle/>
              <a:p>
                <a:r>
                  <a:rPr lang="en-US" altLang="zh-CN" sz="2133" b="1" dirty="0">
                    <a:solidFill>
                      <a:schemeClr val="bg1"/>
                    </a:solidFill>
                    <a:latin typeface="微软雅黑" panose="020B0503020204020204" pitchFamily="34" charset="-122"/>
                    <a:ea typeface="微软雅黑" panose="020B0503020204020204" pitchFamily="34" charset="-122"/>
                  </a:rPr>
                  <a:t>01</a:t>
                </a:r>
                <a:endParaRPr lang="zh-CN" altLang="en-US" sz="2133" dirty="0"/>
              </a:p>
            </p:txBody>
          </p:sp>
        </p:grpSp>
        <p:sp>
          <p:nvSpPr>
            <p:cNvPr id="6" name="矩形 5">
              <a:extLst>
                <a:ext uri="{FF2B5EF4-FFF2-40B4-BE49-F238E27FC236}">
                  <a16:creationId xmlns:a16="http://schemas.microsoft.com/office/drawing/2014/main" id="{59932855-F6D9-494B-BEDA-B1DECCA711FA}"/>
                </a:ext>
              </a:extLst>
            </p:cNvPr>
            <p:cNvSpPr/>
            <p:nvPr/>
          </p:nvSpPr>
          <p:spPr>
            <a:xfrm>
              <a:off x="5580112" y="1203598"/>
              <a:ext cx="1523494" cy="346249"/>
            </a:xfrm>
            <a:prstGeom prst="rect">
              <a:avLst/>
            </a:prstGeom>
          </p:spPr>
          <p:txBody>
            <a:bodyPr wrap="none">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公司背景介绍</a:t>
              </a:r>
              <a:endParaRPr lang="zh-CN" altLang="en-US" sz="2400" dirty="0"/>
            </a:p>
          </p:txBody>
        </p:sp>
      </p:grpSp>
      <p:grpSp>
        <p:nvGrpSpPr>
          <p:cNvPr id="11" name="组合 10">
            <a:extLst>
              <a:ext uri="{FF2B5EF4-FFF2-40B4-BE49-F238E27FC236}">
                <a16:creationId xmlns:a16="http://schemas.microsoft.com/office/drawing/2014/main" id="{8718B7D1-1A1F-4190-AC06-AC8F4B437A2A}"/>
              </a:ext>
            </a:extLst>
          </p:cNvPr>
          <p:cNvGrpSpPr/>
          <p:nvPr/>
        </p:nvGrpSpPr>
        <p:grpSpPr>
          <a:xfrm>
            <a:off x="8092087" y="2702783"/>
            <a:ext cx="2703399" cy="672000"/>
            <a:chOff x="5076056" y="1131590"/>
            <a:chExt cx="2027550" cy="504000"/>
          </a:xfrm>
        </p:grpSpPr>
        <p:grpSp>
          <p:nvGrpSpPr>
            <p:cNvPr id="12" name="组合 11">
              <a:extLst>
                <a:ext uri="{FF2B5EF4-FFF2-40B4-BE49-F238E27FC236}">
                  <a16:creationId xmlns:a16="http://schemas.microsoft.com/office/drawing/2014/main" id="{24F9F373-087B-4293-AD5F-40887F966202}"/>
                </a:ext>
              </a:extLst>
            </p:cNvPr>
            <p:cNvGrpSpPr/>
            <p:nvPr/>
          </p:nvGrpSpPr>
          <p:grpSpPr>
            <a:xfrm>
              <a:off x="5076056" y="1131590"/>
              <a:ext cx="504000" cy="504000"/>
              <a:chOff x="5076056" y="1131590"/>
              <a:chExt cx="504000" cy="504000"/>
            </a:xfrm>
          </p:grpSpPr>
          <p:sp>
            <p:nvSpPr>
              <p:cNvPr id="14" name="菱形 13">
                <a:extLst>
                  <a:ext uri="{FF2B5EF4-FFF2-40B4-BE49-F238E27FC236}">
                    <a16:creationId xmlns:a16="http://schemas.microsoft.com/office/drawing/2014/main" id="{AC353E75-0BB8-4C61-9C8A-1C90DBE53387}"/>
                  </a:ext>
                </a:extLst>
              </p:cNvPr>
              <p:cNvSpPr/>
              <p:nvPr/>
            </p:nvSpPr>
            <p:spPr>
              <a:xfrm>
                <a:off x="5076056" y="1131590"/>
                <a:ext cx="504000" cy="504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a:extLst>
                  <a:ext uri="{FF2B5EF4-FFF2-40B4-BE49-F238E27FC236}">
                    <a16:creationId xmlns:a16="http://schemas.microsoft.com/office/drawing/2014/main" id="{42BDF1C4-055E-4FDE-95C8-CDB7087DA9F8}"/>
                  </a:ext>
                </a:extLst>
              </p:cNvPr>
              <p:cNvSpPr/>
              <p:nvPr/>
            </p:nvSpPr>
            <p:spPr>
              <a:xfrm>
                <a:off x="5109086" y="1214313"/>
                <a:ext cx="390973" cy="315423"/>
              </a:xfrm>
              <a:prstGeom prst="rect">
                <a:avLst/>
              </a:prstGeom>
            </p:spPr>
            <p:txBody>
              <a:bodyPr wrap="none">
                <a:spAutoFit/>
              </a:bodyPr>
              <a:lstStyle/>
              <a:p>
                <a:r>
                  <a:rPr lang="en-US" altLang="zh-CN" sz="2133" b="1" dirty="0">
                    <a:solidFill>
                      <a:schemeClr val="bg1"/>
                    </a:solidFill>
                    <a:latin typeface="微软雅黑" panose="020B0503020204020204" pitchFamily="34" charset="-122"/>
                    <a:ea typeface="微软雅黑" panose="020B0503020204020204" pitchFamily="34" charset="-122"/>
                  </a:rPr>
                  <a:t>02</a:t>
                </a:r>
                <a:endParaRPr lang="zh-CN" altLang="en-US" sz="2133" dirty="0"/>
              </a:p>
            </p:txBody>
          </p:sp>
        </p:grpSp>
        <p:sp>
          <p:nvSpPr>
            <p:cNvPr id="13" name="矩形 12">
              <a:extLst>
                <a:ext uri="{FF2B5EF4-FFF2-40B4-BE49-F238E27FC236}">
                  <a16:creationId xmlns:a16="http://schemas.microsoft.com/office/drawing/2014/main" id="{19ECC486-4871-402B-A667-FF8D03DD4A6F}"/>
                </a:ext>
              </a:extLst>
            </p:cNvPr>
            <p:cNvSpPr/>
            <p:nvPr/>
          </p:nvSpPr>
          <p:spPr>
            <a:xfrm>
              <a:off x="5580112" y="1203598"/>
              <a:ext cx="1523494" cy="346249"/>
            </a:xfrm>
            <a:prstGeom prst="rect">
              <a:avLst/>
            </a:prstGeom>
          </p:spPr>
          <p:txBody>
            <a:bodyPr wrap="none">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公司发展历程</a:t>
              </a:r>
              <a:endParaRPr lang="zh-CN" altLang="en-US" sz="2400" dirty="0"/>
            </a:p>
          </p:txBody>
        </p:sp>
      </p:grpSp>
      <p:grpSp>
        <p:nvGrpSpPr>
          <p:cNvPr id="16" name="组合 15">
            <a:extLst>
              <a:ext uri="{FF2B5EF4-FFF2-40B4-BE49-F238E27FC236}">
                <a16:creationId xmlns:a16="http://schemas.microsoft.com/office/drawing/2014/main" id="{77F72465-81AC-46A6-AB3C-080260C6DF70}"/>
              </a:ext>
            </a:extLst>
          </p:cNvPr>
          <p:cNvGrpSpPr/>
          <p:nvPr/>
        </p:nvGrpSpPr>
        <p:grpSpPr>
          <a:xfrm>
            <a:off x="8092086" y="3614903"/>
            <a:ext cx="3011176" cy="672000"/>
            <a:chOff x="5076056" y="1131590"/>
            <a:chExt cx="2258383" cy="504000"/>
          </a:xfrm>
        </p:grpSpPr>
        <p:grpSp>
          <p:nvGrpSpPr>
            <p:cNvPr id="17" name="组合 16">
              <a:extLst>
                <a:ext uri="{FF2B5EF4-FFF2-40B4-BE49-F238E27FC236}">
                  <a16:creationId xmlns:a16="http://schemas.microsoft.com/office/drawing/2014/main" id="{BCEDF405-22E5-454A-B713-6BF494FA2975}"/>
                </a:ext>
              </a:extLst>
            </p:cNvPr>
            <p:cNvGrpSpPr/>
            <p:nvPr/>
          </p:nvGrpSpPr>
          <p:grpSpPr>
            <a:xfrm>
              <a:off x="5076056" y="1131590"/>
              <a:ext cx="504000" cy="504000"/>
              <a:chOff x="5076056" y="1131590"/>
              <a:chExt cx="504000" cy="504000"/>
            </a:xfrm>
          </p:grpSpPr>
          <p:sp>
            <p:nvSpPr>
              <p:cNvPr id="19" name="菱形 18">
                <a:extLst>
                  <a:ext uri="{FF2B5EF4-FFF2-40B4-BE49-F238E27FC236}">
                    <a16:creationId xmlns:a16="http://schemas.microsoft.com/office/drawing/2014/main" id="{0EC7B0CD-43EE-4E8D-87D5-C18222496D0A}"/>
                  </a:ext>
                </a:extLst>
              </p:cNvPr>
              <p:cNvSpPr/>
              <p:nvPr/>
            </p:nvSpPr>
            <p:spPr>
              <a:xfrm>
                <a:off x="5076056" y="1131590"/>
                <a:ext cx="504000" cy="504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a:extLst>
                  <a:ext uri="{FF2B5EF4-FFF2-40B4-BE49-F238E27FC236}">
                    <a16:creationId xmlns:a16="http://schemas.microsoft.com/office/drawing/2014/main" id="{3995AA0A-65AE-4EB3-BAE2-CA8335451F25}"/>
                  </a:ext>
                </a:extLst>
              </p:cNvPr>
              <p:cNvSpPr/>
              <p:nvPr/>
            </p:nvSpPr>
            <p:spPr>
              <a:xfrm>
                <a:off x="5109086" y="1214313"/>
                <a:ext cx="390973" cy="315423"/>
              </a:xfrm>
              <a:prstGeom prst="rect">
                <a:avLst/>
              </a:prstGeom>
            </p:spPr>
            <p:txBody>
              <a:bodyPr wrap="none">
                <a:spAutoFit/>
              </a:bodyPr>
              <a:lstStyle/>
              <a:p>
                <a:r>
                  <a:rPr lang="en-US" altLang="zh-CN" sz="2133" b="1" dirty="0">
                    <a:solidFill>
                      <a:schemeClr val="bg1"/>
                    </a:solidFill>
                    <a:latin typeface="微软雅黑" panose="020B0503020204020204" pitchFamily="34" charset="-122"/>
                    <a:ea typeface="微软雅黑" panose="020B0503020204020204" pitchFamily="34" charset="-122"/>
                  </a:rPr>
                  <a:t>03</a:t>
                </a:r>
                <a:endParaRPr lang="zh-CN" altLang="en-US" sz="2133" dirty="0"/>
              </a:p>
            </p:txBody>
          </p:sp>
        </p:grpSp>
        <p:sp>
          <p:nvSpPr>
            <p:cNvPr id="18" name="矩形 17">
              <a:extLst>
                <a:ext uri="{FF2B5EF4-FFF2-40B4-BE49-F238E27FC236}">
                  <a16:creationId xmlns:a16="http://schemas.microsoft.com/office/drawing/2014/main" id="{4574A9D2-DF15-4DEF-B9C5-747EAEF353CA}"/>
                </a:ext>
              </a:extLst>
            </p:cNvPr>
            <p:cNvSpPr/>
            <p:nvPr/>
          </p:nvSpPr>
          <p:spPr>
            <a:xfrm>
              <a:off x="5580112" y="1203598"/>
              <a:ext cx="1754327" cy="346249"/>
            </a:xfrm>
            <a:prstGeom prst="rect">
              <a:avLst/>
            </a:prstGeom>
          </p:spPr>
          <p:txBody>
            <a:bodyPr wrap="none">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公司产品与服务</a:t>
              </a:r>
              <a:endParaRPr lang="zh-CN" altLang="en-US" sz="2400" dirty="0"/>
            </a:p>
          </p:txBody>
        </p:sp>
      </p:grpSp>
      <p:grpSp>
        <p:nvGrpSpPr>
          <p:cNvPr id="21" name="组合 20">
            <a:extLst>
              <a:ext uri="{FF2B5EF4-FFF2-40B4-BE49-F238E27FC236}">
                <a16:creationId xmlns:a16="http://schemas.microsoft.com/office/drawing/2014/main" id="{83F96B1F-CCCC-44D5-B9FC-C271C45147E2}"/>
              </a:ext>
            </a:extLst>
          </p:cNvPr>
          <p:cNvGrpSpPr/>
          <p:nvPr/>
        </p:nvGrpSpPr>
        <p:grpSpPr>
          <a:xfrm>
            <a:off x="8092088" y="4527023"/>
            <a:ext cx="2703399" cy="672000"/>
            <a:chOff x="5076056" y="1131590"/>
            <a:chExt cx="2027550" cy="504000"/>
          </a:xfrm>
        </p:grpSpPr>
        <p:grpSp>
          <p:nvGrpSpPr>
            <p:cNvPr id="22" name="组合 21">
              <a:extLst>
                <a:ext uri="{FF2B5EF4-FFF2-40B4-BE49-F238E27FC236}">
                  <a16:creationId xmlns:a16="http://schemas.microsoft.com/office/drawing/2014/main" id="{B19C4866-926D-4A99-A141-71D92030A8A5}"/>
                </a:ext>
              </a:extLst>
            </p:cNvPr>
            <p:cNvGrpSpPr/>
            <p:nvPr/>
          </p:nvGrpSpPr>
          <p:grpSpPr>
            <a:xfrm>
              <a:off x="5076056" y="1131590"/>
              <a:ext cx="504000" cy="504000"/>
              <a:chOff x="5076056" y="1131590"/>
              <a:chExt cx="504000" cy="504000"/>
            </a:xfrm>
          </p:grpSpPr>
          <p:sp>
            <p:nvSpPr>
              <p:cNvPr id="24" name="菱形 23">
                <a:extLst>
                  <a:ext uri="{FF2B5EF4-FFF2-40B4-BE49-F238E27FC236}">
                    <a16:creationId xmlns:a16="http://schemas.microsoft.com/office/drawing/2014/main" id="{AACFB8A6-CF31-4E87-B9EC-36D9F490E78B}"/>
                  </a:ext>
                </a:extLst>
              </p:cNvPr>
              <p:cNvSpPr/>
              <p:nvPr/>
            </p:nvSpPr>
            <p:spPr>
              <a:xfrm>
                <a:off x="5076056" y="1131590"/>
                <a:ext cx="504000" cy="504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矩形 24">
                <a:extLst>
                  <a:ext uri="{FF2B5EF4-FFF2-40B4-BE49-F238E27FC236}">
                    <a16:creationId xmlns:a16="http://schemas.microsoft.com/office/drawing/2014/main" id="{8F4BD3CB-872D-409B-9AFA-FC5205CF7F21}"/>
                  </a:ext>
                </a:extLst>
              </p:cNvPr>
              <p:cNvSpPr/>
              <p:nvPr/>
            </p:nvSpPr>
            <p:spPr>
              <a:xfrm>
                <a:off x="5109086" y="1214313"/>
                <a:ext cx="390973" cy="315423"/>
              </a:xfrm>
              <a:prstGeom prst="rect">
                <a:avLst/>
              </a:prstGeom>
            </p:spPr>
            <p:txBody>
              <a:bodyPr wrap="none">
                <a:spAutoFit/>
              </a:bodyPr>
              <a:lstStyle/>
              <a:p>
                <a:r>
                  <a:rPr lang="en-US" altLang="zh-CN" sz="2133" b="1" dirty="0">
                    <a:solidFill>
                      <a:schemeClr val="bg1"/>
                    </a:solidFill>
                    <a:latin typeface="微软雅黑" panose="020B0503020204020204" pitchFamily="34" charset="-122"/>
                    <a:ea typeface="微软雅黑" panose="020B0503020204020204" pitchFamily="34" charset="-122"/>
                  </a:rPr>
                  <a:t>04</a:t>
                </a:r>
                <a:endParaRPr lang="zh-CN" altLang="en-US" sz="2133" dirty="0"/>
              </a:p>
            </p:txBody>
          </p:sp>
        </p:grpSp>
        <p:sp>
          <p:nvSpPr>
            <p:cNvPr id="23" name="矩形 22">
              <a:extLst>
                <a:ext uri="{FF2B5EF4-FFF2-40B4-BE49-F238E27FC236}">
                  <a16:creationId xmlns:a16="http://schemas.microsoft.com/office/drawing/2014/main" id="{30E9EC7D-2588-4473-9A2E-E67882E8CC3E}"/>
                </a:ext>
              </a:extLst>
            </p:cNvPr>
            <p:cNvSpPr/>
            <p:nvPr/>
          </p:nvSpPr>
          <p:spPr>
            <a:xfrm>
              <a:off x="5580112" y="1203598"/>
              <a:ext cx="1523494" cy="346249"/>
            </a:xfrm>
            <a:prstGeom prst="rect">
              <a:avLst/>
            </a:prstGeom>
          </p:spPr>
          <p:txBody>
            <a:bodyPr wrap="none">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商业模式分析</a:t>
              </a:r>
            </a:p>
          </p:txBody>
        </p:sp>
      </p:grpSp>
    </p:spTree>
    <p:extLst>
      <p:ext uri="{BB962C8B-B14F-4D97-AF65-F5344CB8AC3E}">
        <p14:creationId xmlns:p14="http://schemas.microsoft.com/office/powerpoint/2010/main" val="151109584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p:cTn id="24"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10">
                                            <p:txEl>
                                              <p:pRg st="0" end="0"/>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 calcmode="lin" valueType="num">
                                      <p:cBhvr>
                                        <p:cTn id="30"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1" end="1"/>
                                            </p:txEl>
                                          </p:spTgt>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产业集群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案例分析</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pic>
        <p:nvPicPr>
          <p:cNvPr id="3" name="图片 2">
            <a:extLst>
              <a:ext uri="{FF2B5EF4-FFF2-40B4-BE49-F238E27FC236}">
                <a16:creationId xmlns:a16="http://schemas.microsoft.com/office/drawing/2014/main" id="{7FEEA4DB-6177-4F7E-B3BE-C87D58FD553F}"/>
              </a:ext>
            </a:extLst>
          </p:cNvPr>
          <p:cNvPicPr>
            <a:picLocks noChangeAspect="1"/>
          </p:cNvPicPr>
          <p:nvPr/>
        </p:nvPicPr>
        <p:blipFill>
          <a:blip r:embed="rId3"/>
          <a:stretch>
            <a:fillRect/>
          </a:stretch>
        </p:blipFill>
        <p:spPr>
          <a:xfrm>
            <a:off x="570874" y="1583855"/>
            <a:ext cx="2982902" cy="3690290"/>
          </a:xfrm>
          <a:prstGeom prst="rect">
            <a:avLst/>
          </a:prstGeom>
        </p:spPr>
      </p:pic>
      <p:sp>
        <p:nvSpPr>
          <p:cNvPr id="13" name="文本框 12">
            <a:extLst>
              <a:ext uri="{FF2B5EF4-FFF2-40B4-BE49-F238E27FC236}">
                <a16:creationId xmlns:a16="http://schemas.microsoft.com/office/drawing/2014/main" id="{2FC95E7E-CEF6-4071-B1DE-C26D57CF7821}"/>
              </a:ext>
            </a:extLst>
          </p:cNvPr>
          <p:cNvSpPr txBox="1"/>
          <p:nvPr/>
        </p:nvSpPr>
        <p:spPr>
          <a:xfrm>
            <a:off x="4140882" y="1385084"/>
            <a:ext cx="6359375" cy="830997"/>
          </a:xfrm>
          <a:prstGeom prst="rect">
            <a:avLst/>
          </a:prstGeom>
          <a:noFill/>
        </p:spPr>
        <p:txBody>
          <a:bodyPr wrap="square">
            <a:spAutoFit/>
          </a:bodyPr>
          <a:lstStyle/>
          <a:p>
            <a:pPr algn="just"/>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以维信诺（固安）第六代全柔</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AMOLE</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Ｄ生产线项目为核心，发挥龙头带动效应，加速集聚上下游配套企业，形成“材料</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装备</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集成电路</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光电显示器件</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智能终端”，汇聚科技、人才、资金等创新要素，打造全产业链、全要素、全生态的千亿级新型显示</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&amp;</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智能终端产业高地。目前已汇聚维信诺（固安）、京东方、鼎材、翌光等</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10</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多家高科技企业，集群效应日益显现。</a:t>
            </a:r>
            <a:endParaRPr lang="zh-CN" altLang="en-US" sz="1200" dirty="0"/>
          </a:p>
        </p:txBody>
      </p:sp>
      <p:pic>
        <p:nvPicPr>
          <p:cNvPr id="9" name="图片 8">
            <a:extLst>
              <a:ext uri="{FF2B5EF4-FFF2-40B4-BE49-F238E27FC236}">
                <a16:creationId xmlns:a16="http://schemas.microsoft.com/office/drawing/2014/main" id="{3AE7EBE8-0BDE-4F8D-AF54-F5FC37224A92}"/>
              </a:ext>
            </a:extLst>
          </p:cNvPr>
          <p:cNvPicPr>
            <a:picLocks noChangeAspect="1"/>
          </p:cNvPicPr>
          <p:nvPr/>
        </p:nvPicPr>
        <p:blipFill>
          <a:blip r:embed="rId4"/>
          <a:stretch>
            <a:fillRect/>
          </a:stretch>
        </p:blipFill>
        <p:spPr>
          <a:xfrm>
            <a:off x="4618100" y="3600372"/>
            <a:ext cx="5803838" cy="1310544"/>
          </a:xfrm>
          <a:prstGeom prst="rect">
            <a:avLst/>
          </a:prstGeom>
        </p:spPr>
      </p:pic>
      <p:pic>
        <p:nvPicPr>
          <p:cNvPr id="11" name="图片 10">
            <a:extLst>
              <a:ext uri="{FF2B5EF4-FFF2-40B4-BE49-F238E27FC236}">
                <a16:creationId xmlns:a16="http://schemas.microsoft.com/office/drawing/2014/main" id="{65DB11B8-7DDF-4D0D-8159-1540293D643F}"/>
              </a:ext>
            </a:extLst>
          </p:cNvPr>
          <p:cNvPicPr>
            <a:picLocks noChangeAspect="1"/>
          </p:cNvPicPr>
          <p:nvPr/>
        </p:nvPicPr>
        <p:blipFill>
          <a:blip r:embed="rId5"/>
          <a:stretch>
            <a:fillRect/>
          </a:stretch>
        </p:blipFill>
        <p:spPr>
          <a:xfrm>
            <a:off x="4785257" y="2357230"/>
            <a:ext cx="5469524" cy="1101993"/>
          </a:xfrm>
          <a:prstGeom prst="rect">
            <a:avLst/>
          </a:prstGeom>
        </p:spPr>
      </p:pic>
      <p:sp>
        <p:nvSpPr>
          <p:cNvPr id="21" name="文本框 20">
            <a:extLst>
              <a:ext uri="{FF2B5EF4-FFF2-40B4-BE49-F238E27FC236}">
                <a16:creationId xmlns:a16="http://schemas.microsoft.com/office/drawing/2014/main" id="{6CD6BD95-CAC9-450B-AA00-447E9BF29888}"/>
              </a:ext>
            </a:extLst>
          </p:cNvPr>
          <p:cNvSpPr txBox="1"/>
          <p:nvPr/>
        </p:nvSpPr>
        <p:spPr>
          <a:xfrm>
            <a:off x="6205952" y="5274145"/>
            <a:ext cx="2229233" cy="369332"/>
          </a:xfrm>
          <a:prstGeom prst="rect">
            <a:avLst/>
          </a:prstGeom>
          <a:noFill/>
        </p:spPr>
        <p:txBody>
          <a:bodyPr wrap="square">
            <a:spAutoFit/>
          </a:bodyPr>
          <a:lstStyle/>
          <a:p>
            <a:r>
              <a:rPr lang="zh-CN" altLang="en-US" b="0" i="0" u="none" strike="noStrike" dirty="0">
                <a:solidFill>
                  <a:srgbClr val="343434"/>
                </a:solidFill>
                <a:effectLst/>
                <a:latin typeface="Microsoft YaHei" panose="020B0503020204020204" pitchFamily="34" charset="-122"/>
                <a:ea typeface="Microsoft YaHei" panose="020B0503020204020204" pitchFamily="34" charset="-122"/>
              </a:rPr>
              <a:t>配套设施</a:t>
            </a:r>
            <a:r>
              <a:rPr lang="en-US" altLang="zh-CN" b="0" i="0" u="none" strike="noStrike" dirty="0">
                <a:solidFill>
                  <a:srgbClr val="343434"/>
                </a:solidFill>
                <a:effectLst/>
                <a:latin typeface="Microsoft YaHei" panose="020B0503020204020204" pitchFamily="34" charset="-122"/>
                <a:ea typeface="Microsoft YaHei" panose="020B0503020204020204" pitchFamily="34" charset="-122"/>
              </a:rPr>
              <a:t>+</a:t>
            </a:r>
            <a:r>
              <a:rPr lang="zh-CN" altLang="en-US" b="0" i="0" u="none" strike="noStrike" dirty="0">
                <a:solidFill>
                  <a:srgbClr val="343434"/>
                </a:solidFill>
                <a:effectLst/>
                <a:latin typeface="Microsoft YaHei" panose="020B0503020204020204" pitchFamily="34" charset="-122"/>
                <a:ea typeface="Microsoft YaHei" panose="020B0503020204020204" pitchFamily="34" charset="-122"/>
              </a:rPr>
              <a:t>服务体系</a:t>
            </a:r>
            <a:endParaRPr lang="zh-CN" altLang="en-US" dirty="0"/>
          </a:p>
        </p:txBody>
      </p:sp>
    </p:spTree>
    <p:extLst>
      <p:ext uri="{BB962C8B-B14F-4D97-AF65-F5344CB8AC3E}">
        <p14:creationId xmlns:p14="http://schemas.microsoft.com/office/powerpoint/2010/main" val="196063860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459251" y="701161"/>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微软雅黑" panose="020B0503020204020204" pitchFamily="34" charset="-122"/>
                <a:ea typeface="微软雅黑" panose="020B0503020204020204" pitchFamily="34" charset="-122"/>
              </a:rPr>
              <a:t>产业集群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案例分析</a:t>
            </a: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sp>
        <p:nvSpPr>
          <p:cNvPr id="2" name="文本框 1">
            <a:extLst>
              <a:ext uri="{FF2B5EF4-FFF2-40B4-BE49-F238E27FC236}">
                <a16:creationId xmlns:a16="http://schemas.microsoft.com/office/drawing/2014/main" id="{5C3595A3-2847-49D3-90C6-13DAB647F1C8}"/>
              </a:ext>
            </a:extLst>
          </p:cNvPr>
          <p:cNvSpPr txBox="1"/>
          <p:nvPr/>
        </p:nvSpPr>
        <p:spPr>
          <a:xfrm>
            <a:off x="682711" y="1253971"/>
            <a:ext cx="10524805" cy="646331"/>
          </a:xfrm>
          <a:prstGeom prst="rect">
            <a:avLst/>
          </a:prstGeom>
          <a:noFill/>
        </p:spPr>
        <p:txBody>
          <a:bodyPr wrap="square" rtlCol="0">
            <a:spAutoFit/>
          </a:bodyPr>
          <a:lstStyle/>
          <a:p>
            <a:r>
              <a:rPr lang="zh-CN" altLang="en-US" dirty="0"/>
              <a:t>其他案例：</a:t>
            </a:r>
            <a:r>
              <a:rPr lang="en-US" altLang="zh-CN" dirty="0"/>
              <a:t> </a:t>
            </a:r>
            <a:r>
              <a:rPr lang="en-US" altLang="zh-CN" dirty="0">
                <a:hlinkClick r:id="rId3"/>
              </a:rPr>
              <a:t>https://www.cfldcn.com/industry-cluster/guandisplayic/</a:t>
            </a:r>
            <a:endParaRPr lang="en-US" altLang="zh-CN" dirty="0"/>
          </a:p>
          <a:p>
            <a:endParaRPr lang="en-US" altLang="zh-CN" dirty="0"/>
          </a:p>
        </p:txBody>
      </p:sp>
      <p:pic>
        <p:nvPicPr>
          <p:cNvPr id="4" name="图片 3">
            <a:extLst>
              <a:ext uri="{FF2B5EF4-FFF2-40B4-BE49-F238E27FC236}">
                <a16:creationId xmlns:a16="http://schemas.microsoft.com/office/drawing/2014/main" id="{AAF966E3-4962-4B02-A589-9CAC3DE1FF86}"/>
              </a:ext>
            </a:extLst>
          </p:cNvPr>
          <p:cNvPicPr>
            <a:picLocks noChangeAspect="1"/>
          </p:cNvPicPr>
          <p:nvPr/>
        </p:nvPicPr>
        <p:blipFill>
          <a:blip r:embed="rId4"/>
          <a:stretch>
            <a:fillRect/>
          </a:stretch>
        </p:blipFill>
        <p:spPr>
          <a:xfrm>
            <a:off x="904729" y="2057624"/>
            <a:ext cx="4408176" cy="2425167"/>
          </a:xfrm>
          <a:prstGeom prst="rect">
            <a:avLst/>
          </a:prstGeom>
        </p:spPr>
      </p:pic>
      <p:pic>
        <p:nvPicPr>
          <p:cNvPr id="7" name="图片 6">
            <a:extLst>
              <a:ext uri="{FF2B5EF4-FFF2-40B4-BE49-F238E27FC236}">
                <a16:creationId xmlns:a16="http://schemas.microsoft.com/office/drawing/2014/main" id="{7A174F05-8748-4728-9F42-23834D22AC8B}"/>
              </a:ext>
            </a:extLst>
          </p:cNvPr>
          <p:cNvPicPr>
            <a:picLocks noChangeAspect="1"/>
          </p:cNvPicPr>
          <p:nvPr/>
        </p:nvPicPr>
        <p:blipFill>
          <a:blip r:embed="rId5"/>
          <a:stretch>
            <a:fillRect/>
          </a:stretch>
        </p:blipFill>
        <p:spPr>
          <a:xfrm>
            <a:off x="6185625" y="1791116"/>
            <a:ext cx="4063020" cy="2335628"/>
          </a:xfrm>
          <a:prstGeom prst="rect">
            <a:avLst/>
          </a:prstGeom>
        </p:spPr>
      </p:pic>
      <p:pic>
        <p:nvPicPr>
          <p:cNvPr id="9" name="图片 8">
            <a:extLst>
              <a:ext uri="{FF2B5EF4-FFF2-40B4-BE49-F238E27FC236}">
                <a16:creationId xmlns:a16="http://schemas.microsoft.com/office/drawing/2014/main" id="{5E40A8FE-9992-4B63-A66F-0FF5D15A0740}"/>
              </a:ext>
            </a:extLst>
          </p:cNvPr>
          <p:cNvPicPr>
            <a:picLocks noChangeAspect="1"/>
          </p:cNvPicPr>
          <p:nvPr/>
        </p:nvPicPr>
        <p:blipFill>
          <a:blip r:embed="rId6"/>
          <a:stretch>
            <a:fillRect/>
          </a:stretch>
        </p:blipFill>
        <p:spPr>
          <a:xfrm>
            <a:off x="4041093" y="4065481"/>
            <a:ext cx="3413337" cy="2003926"/>
          </a:xfrm>
          <a:prstGeom prst="rect">
            <a:avLst/>
          </a:prstGeom>
        </p:spPr>
      </p:pic>
    </p:spTree>
    <p:extLst>
      <p:ext uri="{BB962C8B-B14F-4D97-AF65-F5344CB8AC3E}">
        <p14:creationId xmlns:p14="http://schemas.microsoft.com/office/powerpoint/2010/main" val="23761910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A2401D9-54C6-41D3-A4F1-150016CE34E5}"/>
              </a:ext>
            </a:extLst>
          </p:cNvPr>
          <p:cNvSpPr/>
          <p:nvPr/>
        </p:nvSpPr>
        <p:spPr>
          <a:xfrm rot="18886974">
            <a:off x="496161" y="1591798"/>
            <a:ext cx="5006634" cy="4989078"/>
          </a:xfrm>
          <a:custGeom>
            <a:avLst/>
            <a:gdLst>
              <a:gd name="connsiteX0" fmla="*/ 77905 w 4625865"/>
              <a:gd name="connsiteY0" fmla="*/ 691004 h 4625865"/>
              <a:gd name="connsiteX1" fmla="*/ 77905 w 4625865"/>
              <a:gd name="connsiteY1" fmla="*/ 2441659 h 4625865"/>
              <a:gd name="connsiteX2" fmla="*/ 0 w 4625865"/>
              <a:gd name="connsiteY2" fmla="*/ 2363161 h 4625865"/>
              <a:gd name="connsiteX3" fmla="*/ 0 w 4625865"/>
              <a:gd name="connsiteY3" fmla="*/ 768321 h 4625865"/>
              <a:gd name="connsiteX4" fmla="*/ 4625865 w 4625865"/>
              <a:gd name="connsiteY4" fmla="*/ 0 h 4625865"/>
              <a:gd name="connsiteX5" fmla="*/ 4625865 w 4625865"/>
              <a:gd name="connsiteY5" fmla="*/ 4625865 h 4625865"/>
              <a:gd name="connsiteX6" fmla="*/ 2245622 w 4625865"/>
              <a:gd name="connsiteY6" fmla="*/ 4625865 h 4625865"/>
              <a:gd name="connsiteX7" fmla="*/ 2168304 w 4625865"/>
              <a:gd name="connsiteY7" fmla="*/ 4547959 h 4625865"/>
              <a:gd name="connsiteX8" fmla="*/ 4547960 w 4625865"/>
              <a:gd name="connsiteY8" fmla="*/ 4547959 h 4625865"/>
              <a:gd name="connsiteX9" fmla="*/ 4547960 w 4625865"/>
              <a:gd name="connsiteY9" fmla="*/ 77905 h 4625865"/>
              <a:gd name="connsiteX10" fmla="*/ 695668 w 4625865"/>
              <a:gd name="connsiteY10" fmla="*/ 77905 h 4625865"/>
              <a:gd name="connsiteX11" fmla="*/ 774165 w 4625865"/>
              <a:gd name="connsiteY11" fmla="*/ 0 h 462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5865" h="4625865">
                <a:moveTo>
                  <a:pt x="77905" y="691004"/>
                </a:moveTo>
                <a:lnTo>
                  <a:pt x="77905" y="2441659"/>
                </a:lnTo>
                <a:lnTo>
                  <a:pt x="0" y="2363161"/>
                </a:lnTo>
                <a:lnTo>
                  <a:pt x="0" y="768321"/>
                </a:lnTo>
                <a:close/>
                <a:moveTo>
                  <a:pt x="4625865" y="0"/>
                </a:moveTo>
                <a:lnTo>
                  <a:pt x="4625865" y="4625865"/>
                </a:lnTo>
                <a:lnTo>
                  <a:pt x="2245622" y="4625865"/>
                </a:lnTo>
                <a:lnTo>
                  <a:pt x="2168304" y="4547959"/>
                </a:lnTo>
                <a:lnTo>
                  <a:pt x="4547960" y="4547959"/>
                </a:lnTo>
                <a:lnTo>
                  <a:pt x="4547960" y="77905"/>
                </a:lnTo>
                <a:lnTo>
                  <a:pt x="695668" y="77905"/>
                </a:lnTo>
                <a:lnTo>
                  <a:pt x="77416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占位符 7">
            <a:extLst>
              <a:ext uri="{FF2B5EF4-FFF2-40B4-BE49-F238E27FC236}">
                <a16:creationId xmlns:a16="http://schemas.microsoft.com/office/drawing/2014/main" id="{6FD2BCDE-2B30-47F9-B397-D0979E51F30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134" r="9134"/>
          <a:stretch>
            <a:fillRect/>
          </a:stretch>
        </p:blipFill>
        <p:spPr>
          <a:xfrm>
            <a:off x="1" y="908262"/>
            <a:ext cx="6265787" cy="4913611"/>
          </a:xfrm>
        </p:spPr>
      </p:pic>
      <p:sp>
        <p:nvSpPr>
          <p:cNvPr id="9" name="等腰三角形 8">
            <a:extLst>
              <a:ext uri="{FF2B5EF4-FFF2-40B4-BE49-F238E27FC236}">
                <a16:creationId xmlns:a16="http://schemas.microsoft.com/office/drawing/2014/main" id="{B050FA5E-FFD8-42A0-937C-91FD1DAB2C7C}"/>
              </a:ext>
            </a:extLst>
          </p:cNvPr>
          <p:cNvSpPr/>
          <p:nvPr/>
        </p:nvSpPr>
        <p:spPr>
          <a:xfrm flipV="1">
            <a:off x="4180396" y="552322"/>
            <a:ext cx="3516877" cy="1705152"/>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a:extLst>
              <a:ext uri="{FF2B5EF4-FFF2-40B4-BE49-F238E27FC236}">
                <a16:creationId xmlns:a16="http://schemas.microsoft.com/office/drawing/2014/main" id="{C8CF8D56-0B21-4F50-AECA-2EBBEAD94A8D}"/>
              </a:ext>
            </a:extLst>
          </p:cNvPr>
          <p:cNvSpPr/>
          <p:nvPr/>
        </p:nvSpPr>
        <p:spPr>
          <a:xfrm>
            <a:off x="5224537" y="761092"/>
            <a:ext cx="1428596" cy="1036117"/>
          </a:xfrm>
          <a:prstGeom prst="rect">
            <a:avLst/>
          </a:prstGeom>
        </p:spPr>
        <p:txBody>
          <a:bodyPr wrap="none">
            <a:spAutoFit/>
          </a:bodyPr>
          <a:lstStyle/>
          <a:p>
            <a:pPr algn="ctr"/>
            <a:r>
              <a:rPr lang="zh-CN" altLang="en-US" sz="3733" b="1" dirty="0">
                <a:solidFill>
                  <a:schemeClr val="bg1"/>
                </a:solidFill>
                <a:latin typeface="微软雅黑" panose="020B0503020204020204" pitchFamily="34" charset="-122"/>
                <a:ea typeface="微软雅黑" panose="020B0503020204020204" pitchFamily="34" charset="-122"/>
              </a:rPr>
              <a:t>目  录</a:t>
            </a:r>
            <a:endParaRPr lang="en-US" altLang="zh-CN" sz="3733" b="1" dirty="0">
              <a:solidFill>
                <a:schemeClr val="bg1"/>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微软雅黑" panose="020B0503020204020204" pitchFamily="34" charset="-122"/>
                <a:ea typeface="微软雅黑" panose="020B0503020204020204" pitchFamily="34" charset="-122"/>
              </a:rPr>
              <a:t>content</a:t>
            </a:r>
            <a:endParaRPr lang="zh-CN" altLang="en-US" sz="2400" dirty="0">
              <a:solidFill>
                <a:schemeClr val="bg1"/>
              </a:solidFill>
            </a:endParaRPr>
          </a:p>
        </p:txBody>
      </p:sp>
      <p:grpSp>
        <p:nvGrpSpPr>
          <p:cNvPr id="7" name="组合 6">
            <a:extLst>
              <a:ext uri="{FF2B5EF4-FFF2-40B4-BE49-F238E27FC236}">
                <a16:creationId xmlns:a16="http://schemas.microsoft.com/office/drawing/2014/main" id="{0106F217-CFFA-423C-8AB9-8639B9B7D87A}"/>
              </a:ext>
            </a:extLst>
          </p:cNvPr>
          <p:cNvGrpSpPr/>
          <p:nvPr/>
        </p:nvGrpSpPr>
        <p:grpSpPr>
          <a:xfrm>
            <a:off x="7164512" y="3123954"/>
            <a:ext cx="4162472" cy="957095"/>
            <a:chOff x="4905082" y="1136193"/>
            <a:chExt cx="3121856" cy="717821"/>
          </a:xfrm>
        </p:grpSpPr>
        <p:grpSp>
          <p:nvGrpSpPr>
            <p:cNvPr id="5" name="组合 4">
              <a:extLst>
                <a:ext uri="{FF2B5EF4-FFF2-40B4-BE49-F238E27FC236}">
                  <a16:creationId xmlns:a16="http://schemas.microsoft.com/office/drawing/2014/main" id="{1EA1E35A-A0D4-4061-8E30-2B5AA89E5E87}"/>
                </a:ext>
              </a:extLst>
            </p:cNvPr>
            <p:cNvGrpSpPr/>
            <p:nvPr/>
          </p:nvGrpSpPr>
          <p:grpSpPr>
            <a:xfrm>
              <a:off x="4905082" y="1136193"/>
              <a:ext cx="846002" cy="717821"/>
              <a:chOff x="4905082" y="1136193"/>
              <a:chExt cx="846002" cy="717821"/>
            </a:xfrm>
          </p:grpSpPr>
          <p:sp>
            <p:nvSpPr>
              <p:cNvPr id="2" name="菱形 1">
                <a:extLst>
                  <a:ext uri="{FF2B5EF4-FFF2-40B4-BE49-F238E27FC236}">
                    <a16:creationId xmlns:a16="http://schemas.microsoft.com/office/drawing/2014/main" id="{1E562966-5114-4F6F-BAF6-E0B7BD7154CE}"/>
                  </a:ext>
                </a:extLst>
              </p:cNvPr>
              <p:cNvSpPr/>
              <p:nvPr/>
            </p:nvSpPr>
            <p:spPr>
              <a:xfrm>
                <a:off x="4905082" y="1136193"/>
                <a:ext cx="701483" cy="71782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3" name="矩形 2">
                <a:extLst>
                  <a:ext uri="{FF2B5EF4-FFF2-40B4-BE49-F238E27FC236}">
                    <a16:creationId xmlns:a16="http://schemas.microsoft.com/office/drawing/2014/main" id="{5DEB23E1-8ACC-4AB1-94C1-13A8A40107BD}"/>
                  </a:ext>
                </a:extLst>
              </p:cNvPr>
              <p:cNvSpPr/>
              <p:nvPr/>
            </p:nvSpPr>
            <p:spPr>
              <a:xfrm>
                <a:off x="4984002" y="1247834"/>
                <a:ext cx="767082" cy="530914"/>
              </a:xfrm>
              <a:prstGeom prst="rect">
                <a:avLst/>
              </a:prstGeom>
            </p:spPr>
            <p:txBody>
              <a:bodyPr wrap="square">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04</a:t>
                </a:r>
                <a:endParaRPr lang="zh-CN" altLang="en-US" sz="4000" dirty="0"/>
              </a:p>
            </p:txBody>
          </p:sp>
        </p:grpSp>
        <p:sp>
          <p:nvSpPr>
            <p:cNvPr id="6" name="矩形 5">
              <a:extLst>
                <a:ext uri="{FF2B5EF4-FFF2-40B4-BE49-F238E27FC236}">
                  <a16:creationId xmlns:a16="http://schemas.microsoft.com/office/drawing/2014/main" id="{59932855-F6D9-494B-BEDA-B1DECCA711FA}"/>
                </a:ext>
              </a:extLst>
            </p:cNvPr>
            <p:cNvSpPr/>
            <p:nvPr/>
          </p:nvSpPr>
          <p:spPr>
            <a:xfrm>
              <a:off x="5580112" y="1203598"/>
              <a:ext cx="2446826" cy="530914"/>
            </a:xfrm>
            <a:prstGeom prst="rect">
              <a:avLst/>
            </a:prstGeom>
          </p:spPr>
          <p:txBody>
            <a:bodyPr wrap="none">
              <a:spAutoFit/>
            </a:bodyPr>
            <a:lstStyle/>
            <a:p>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商业模式分析</a:t>
              </a:r>
            </a:p>
          </p:txBody>
        </p:sp>
      </p:grpSp>
    </p:spTree>
    <p:extLst>
      <p:ext uri="{BB962C8B-B14F-4D97-AF65-F5344CB8AC3E}">
        <p14:creationId xmlns:p14="http://schemas.microsoft.com/office/powerpoint/2010/main" val="20565991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p:cTn id="24"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10">
                                            <p:txEl>
                                              <p:pRg st="0" end="0"/>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 calcmode="lin" valueType="num">
                                      <p:cBhvr>
                                        <p:cTn id="30"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1" end="1"/>
                                            </p:txEl>
                                          </p:spTgt>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610137" y="671749"/>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endParaRPr lang="zh-CN" altLang="en-US" dirty="0"/>
          </a:p>
        </p:txBody>
      </p:sp>
      <p:sp>
        <p:nvSpPr>
          <p:cNvPr id="16" name="文本框 15">
            <a:extLst>
              <a:ext uri="{FF2B5EF4-FFF2-40B4-BE49-F238E27FC236}">
                <a16:creationId xmlns:a16="http://schemas.microsoft.com/office/drawing/2014/main" id="{B2B444E4-5DB8-45D2-876F-E734EBB7F95B}"/>
              </a:ext>
            </a:extLst>
          </p:cNvPr>
          <p:cNvSpPr txBox="1"/>
          <p:nvPr/>
        </p:nvSpPr>
        <p:spPr>
          <a:xfrm>
            <a:off x="311449" y="91494"/>
            <a:ext cx="6097022" cy="369332"/>
          </a:xfrm>
          <a:prstGeom prst="rect">
            <a:avLst/>
          </a:prstGeom>
          <a:noFill/>
        </p:spPr>
        <p:txBody>
          <a:bodyPr wrap="square">
            <a:spAutoFit/>
          </a:bodyPr>
          <a:lstStyle/>
          <a:p>
            <a:r>
              <a:rPr lang="zh-CN" altLang="en-US" dirty="0"/>
              <a:t>商业模式分析</a:t>
            </a:r>
          </a:p>
        </p:txBody>
      </p:sp>
      <p:sp>
        <p:nvSpPr>
          <p:cNvPr id="14" name="文本框 13">
            <a:extLst>
              <a:ext uri="{FF2B5EF4-FFF2-40B4-BE49-F238E27FC236}">
                <a16:creationId xmlns:a16="http://schemas.microsoft.com/office/drawing/2014/main" id="{A14EDA6F-FD26-47BC-872F-498D590443F0}"/>
              </a:ext>
            </a:extLst>
          </p:cNvPr>
          <p:cNvSpPr txBox="1"/>
          <p:nvPr/>
        </p:nvSpPr>
        <p:spPr>
          <a:xfrm>
            <a:off x="610137" y="797510"/>
            <a:ext cx="10850062" cy="5262979"/>
          </a:xfrm>
          <a:prstGeom prst="rect">
            <a:avLst/>
          </a:prstGeom>
          <a:noFill/>
        </p:spPr>
        <p:txBody>
          <a:bodyPr wrap="square" rtlCol="0">
            <a:spAutoFit/>
          </a:bodyPr>
          <a:lstStyle/>
          <a:p>
            <a:pPr marL="342900" indent="-342900">
              <a:buAutoNum type="arabicPeriod"/>
            </a:pPr>
            <a:r>
              <a:rPr lang="zh-CN" altLang="en-US" sz="1400" b="1" dirty="0">
                <a:latin typeface="微软雅黑" panose="020B0503020204020204" pitchFamily="34" charset="-122"/>
                <a:ea typeface="微软雅黑" panose="020B0503020204020204" pitchFamily="34" charset="-122"/>
              </a:rPr>
              <a:t>主营业务与传统房地产公司不同</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并不主动囤地</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而是一种被动买地</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华夏幸福最基本的工作</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是为政府建设城市</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招商引资</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客户就是各地政府</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可是</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政府没有钱付给华夏幸福</a:t>
            </a:r>
            <a:r>
              <a:rPr lang="zh-CN" altLang="en-US" sz="1400" b="1" dirty="0">
                <a:latin typeface="微软雅黑" panose="020B0503020204020204" pitchFamily="34" charset="-122"/>
                <a:ea typeface="微软雅黑" panose="020B0503020204020204" pitchFamily="34" charset="-122"/>
              </a:rPr>
              <a:t>，</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于是只好卖地</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园区的初始阶段地并不好卖</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于是华夏幸福只有自己去把地买下来</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再建房卖出去</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可以说华夏幸福做房地产是迫不得已</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华夏幸福要赚的钱就是产业服务的钱</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也就是招商落地投资额</a:t>
            </a:r>
            <a:r>
              <a:rPr lang="en-US" altLang="zh-CN" sz="1400" b="0" i="0" u="none" strike="noStrike" dirty="0">
                <a:solidFill>
                  <a:srgbClr val="33353C"/>
                </a:solidFill>
                <a:effectLst/>
                <a:latin typeface="微软雅黑" panose="020B0503020204020204" pitchFamily="34" charset="-122"/>
                <a:ea typeface="微软雅黑" panose="020B0503020204020204" pitchFamily="34" charset="-122"/>
              </a:rPr>
              <a:t>45%</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那个钱</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房地产能保本就可以</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其作用就是回款。</a:t>
            </a: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a:p>
            <a:pPr marL="342900" indent="-342900">
              <a:buAutoNum type="arabicPeriod"/>
            </a:pP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a:p>
            <a:pPr marL="342900" indent="-342900">
              <a:buAutoNum type="arabicPeriod"/>
            </a:pP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收益保证</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：公司做基础建设</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修路</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规划等</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政府按成本的</a:t>
            </a:r>
            <a:r>
              <a:rPr lang="en-US" altLang="zh-CN" sz="1400" b="1" i="0" u="none" strike="noStrike" dirty="0">
                <a:solidFill>
                  <a:srgbClr val="33353C"/>
                </a:solidFill>
                <a:effectLst/>
                <a:latin typeface="微软雅黑" panose="020B0503020204020204" pitchFamily="34" charset="-122"/>
                <a:ea typeface="微软雅黑" panose="020B0503020204020204" pitchFamily="34" charset="-122"/>
              </a:rPr>
              <a:t>115%</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或</a:t>
            </a:r>
            <a:r>
              <a:rPr lang="en-US" altLang="zh-CN" sz="1400" b="1" i="0" u="none" strike="noStrike" dirty="0">
                <a:solidFill>
                  <a:srgbClr val="33353C"/>
                </a:solidFill>
                <a:effectLst/>
                <a:latin typeface="微软雅黑" panose="020B0503020204020204" pitchFamily="34" charset="-122"/>
                <a:ea typeface="微软雅黑" panose="020B0503020204020204" pitchFamily="34" charset="-122"/>
              </a:rPr>
              <a:t>110%</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付钱</a:t>
            </a:r>
            <a:r>
              <a:rPr lang="zh-CN" altLang="en-US" sz="1400" b="1" dirty="0">
                <a:latin typeface="微软雅黑" panose="020B0503020204020204" pitchFamily="34" charset="-122"/>
                <a:ea typeface="微软雅黑" panose="020B0503020204020204" pitchFamily="34" charset="-122"/>
              </a:rPr>
              <a:t>，</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只能保本</a:t>
            </a:r>
            <a:r>
              <a:rPr lang="zh-CN" altLang="en-US" sz="1400" b="1"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可是这一块其实意义十分重大</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它是</a:t>
            </a:r>
            <a:r>
              <a:rPr lang="zh-CN" altLang="en-US" sz="1400" b="1" i="0" u="none" strike="noStrike" dirty="0">
                <a:effectLst/>
                <a:latin typeface="微软雅黑" panose="020B0503020204020204" pitchFamily="34" charset="-122"/>
                <a:ea typeface="微软雅黑" panose="020B0503020204020204" pitchFamily="34" charset="-122"/>
              </a:rPr>
              <a:t>华夏幸福的安全线</a:t>
            </a:r>
            <a:r>
              <a:rPr lang="zh-CN" altLang="en-US" sz="1400" b="1" dirty="0">
                <a:latin typeface="微软雅黑" panose="020B0503020204020204" pitchFamily="34" charset="-122"/>
                <a:ea typeface="微软雅黑" panose="020B0503020204020204" pitchFamily="34" charset="-122"/>
              </a:rPr>
              <a:t>，</a:t>
            </a:r>
            <a:r>
              <a:rPr lang="zh-CN" altLang="en-US" sz="1400" b="1" i="0" u="none" strike="noStrike" dirty="0">
                <a:effectLst/>
                <a:latin typeface="微软雅黑" panose="020B0503020204020204" pitchFamily="34" charset="-122"/>
                <a:ea typeface="微软雅黑" panose="020B0503020204020204" pitchFamily="34" charset="-122"/>
              </a:rPr>
              <a:t>一方面反正由政府买单</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那就尽量把路修好一点</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把城市做得好一点</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以便于更好的吸引企业入驻园区</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另一方面即便未来园区招商引资</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效果不是特别好</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华夏幸福的投入因此并不会血本无归</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这也是华夏幸福园区大量复制而不会因为部份园区的不成功而拖垮公司</a:t>
            </a:r>
            <a:r>
              <a:rPr lang="zh-CN" altLang="en-US" sz="1400" dirty="0">
                <a:latin typeface="微软雅黑" panose="020B0503020204020204" pitchFamily="34" charset="-122"/>
                <a:ea typeface="微软雅黑" panose="020B0503020204020204" pitchFamily="34" charset="-122"/>
              </a:rPr>
              <a:t>，</a:t>
            </a:r>
            <a:r>
              <a:rPr lang="en-US" altLang="zh-CN" sz="1400" b="0" i="0" u="none" strike="noStrike" dirty="0">
                <a:solidFill>
                  <a:srgbClr val="33353C"/>
                </a:solidFill>
                <a:effectLst/>
                <a:latin typeface="微软雅黑" panose="020B0503020204020204" pitchFamily="34" charset="-122"/>
                <a:ea typeface="微软雅黑" panose="020B0503020204020204" pitchFamily="34" charset="-122"/>
              </a:rPr>
              <a:t>100</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个园区只要有</a:t>
            </a:r>
            <a:r>
              <a:rPr lang="en-US" altLang="zh-CN" sz="1400" b="0" i="0" u="none" strike="noStrike" dirty="0">
                <a:solidFill>
                  <a:srgbClr val="33353C"/>
                </a:solidFill>
                <a:effectLst/>
                <a:latin typeface="微软雅黑" panose="020B0503020204020204" pitchFamily="34" charset="-122"/>
                <a:ea typeface="微软雅黑" panose="020B0503020204020204" pitchFamily="34" charset="-122"/>
              </a:rPr>
              <a:t>1/3</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的园区特别成功</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公司也将因此而繁荣。</a:t>
            </a: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a:p>
            <a:pPr marL="342900" indent="-342900">
              <a:buAutoNum type="arabicPeriod"/>
            </a:pP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a:p>
            <a:pPr marL="342900" indent="-342900">
              <a:buAutoNum type="arabicPeriod"/>
            </a:pP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应收账款健康和拿地可能性高</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：房地产行业对华夏幸福是非常重要的一环</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没有房地产这一环</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华夏幸福的商业模式将不成立</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有了房地产这一环节</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完美的解决了政府的回款问题</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这也是为什么华夏幸福的应收账款基本不需要计提坏账</a:t>
            </a:r>
            <a:r>
              <a:rPr lang="zh-CN" altLang="en-US" sz="1400" dirty="0">
                <a:latin typeface="微软雅黑" panose="020B0503020204020204" pitchFamily="34" charset="-122"/>
                <a:ea typeface="微软雅黑" panose="020B0503020204020204" pitchFamily="34" charset="-122"/>
              </a:rPr>
              <a:t>，</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政府根本没必要赖账</a:t>
            </a:r>
            <a:r>
              <a:rPr lang="zh-CN" altLang="en-US" sz="1400" b="1" dirty="0">
                <a:latin typeface="微软雅黑" panose="020B0503020204020204" pitchFamily="34" charset="-122"/>
                <a:ea typeface="微软雅黑" panose="020B0503020204020204" pitchFamily="34" charset="-122"/>
              </a:rPr>
              <a:t>，</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在园区内划一块地卖给华夏幸福做房地产而已</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而政府可以得到优美的城市和入园企业提供的长期的税收收入和大量的就业机会</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buAutoNum type="arabicPeriod"/>
            </a:pPr>
            <a:endParaRPr lang="en-US" altLang="zh-CN" sz="1400" b="1" dirty="0">
              <a:latin typeface="微软雅黑" panose="020B0503020204020204" pitchFamily="34" charset="-122"/>
              <a:ea typeface="微软雅黑" panose="020B0503020204020204" pitchFamily="34" charset="-122"/>
            </a:endParaRPr>
          </a:p>
          <a:p>
            <a:pPr marL="342900" indent="-342900">
              <a:buAutoNum type="arabicPeriod"/>
            </a:pP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回款较慢，工期比较长</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：园区一般要做</a:t>
            </a:r>
            <a:r>
              <a:rPr lang="en-US" altLang="zh-CN" sz="1400" b="1" i="0" u="none" strike="noStrike" dirty="0">
                <a:solidFill>
                  <a:srgbClr val="33353C"/>
                </a:solidFill>
                <a:effectLst/>
                <a:latin typeface="微软雅黑" panose="020B0503020204020204" pitchFamily="34" charset="-122"/>
                <a:ea typeface="微软雅黑" panose="020B0503020204020204" pitchFamily="34" charset="-122"/>
              </a:rPr>
              <a:t>15</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年到</a:t>
            </a:r>
            <a:r>
              <a:rPr lang="en-US" altLang="zh-CN" sz="1400" b="1" i="0" u="none" strike="noStrike" dirty="0">
                <a:solidFill>
                  <a:srgbClr val="33353C"/>
                </a:solidFill>
                <a:effectLst/>
                <a:latin typeface="微软雅黑" panose="020B0503020204020204" pitchFamily="34" charset="-122"/>
                <a:ea typeface="微软雅黑" panose="020B0503020204020204" pitchFamily="34" charset="-122"/>
              </a:rPr>
              <a:t>30</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年不等</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华夏幸福的慢体现在两方面</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①</a:t>
            </a:r>
            <a:r>
              <a:rPr lang="en-US" altLang="zh-CN" sz="1400" b="0" i="0" u="none" strike="noStrike" dirty="0">
                <a:solidFill>
                  <a:srgbClr val="33353C"/>
                </a:solidFill>
                <a:effectLst/>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要建的是一座城</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修路及城市基础建设工程量巨大</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前期资金占用大</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相对于专业房地产公司</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现金流回正要慢得多</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至少要两三年。</a:t>
            </a: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a:p>
            <a:pPr marL="342900" indent="-342900">
              <a:buAutoNum type="arabicPeriod"/>
            </a:pP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a:p>
            <a:pPr marL="342900" indent="-342900">
              <a:buAutoNum type="arabicPeriod"/>
            </a:pP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产业规划和招商能力强</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：华夏幸福的核心竞争力在于对</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产业的前瞻能力</a:t>
            </a:r>
            <a:r>
              <a:rPr lang="zh-CN" altLang="en-US" sz="1400" b="1" dirty="0">
                <a:latin typeface="微软雅黑" panose="020B0503020204020204" pitchFamily="34" charset="-122"/>
                <a:ea typeface="微软雅黑" panose="020B0503020204020204" pitchFamily="34" charset="-122"/>
              </a:rPr>
              <a:t>，</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在于招商引资的能力</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在于对产业配套服务的能力</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在于城市建设的能力</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buAutoNum type="arabicPeriod"/>
            </a:pPr>
            <a:endParaRPr lang="en-US" altLang="zh-CN" sz="1400" dirty="0">
              <a:latin typeface="微软雅黑" panose="020B0503020204020204" pitchFamily="34" charset="-122"/>
              <a:ea typeface="微软雅黑" panose="020B0503020204020204" pitchFamily="34" charset="-122"/>
            </a:endParaRPr>
          </a:p>
          <a:p>
            <a:pPr marL="342900" indent="-342900">
              <a:buAutoNum type="arabicPeriod"/>
            </a:pP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融资渠道多样化</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：国家对房地产融资整体来说是收紧的</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而</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华夏幸福的融资</a:t>
            </a:r>
            <a:r>
              <a:rPr lang="zh-CN" altLang="en-US" sz="1400" b="1" dirty="0">
                <a:latin typeface="微软雅黑" panose="020B0503020204020204" pitchFamily="34" charset="-122"/>
                <a:ea typeface="微软雅黑" panose="020B0503020204020204" pitchFamily="34" charset="-122"/>
              </a:rPr>
              <a:t>，</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大部分并不来源于银行的开发贷</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buAutoNum type="arabicPeriod"/>
            </a:pPr>
            <a:endParaRPr lang="en-US" altLang="zh-CN" sz="1400" dirty="0">
              <a:latin typeface="微软雅黑" panose="020B0503020204020204" pitchFamily="34" charset="-122"/>
              <a:ea typeface="微软雅黑" panose="020B0503020204020204" pitchFamily="34" charset="-122"/>
            </a:endParaRPr>
          </a:p>
          <a:p>
            <a:pPr marL="342900" indent="-342900">
              <a:buAutoNum type="arabicPeriod"/>
            </a:pP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园区联动效益可观</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：华夏幸福经营的园区面积大</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并且经营时间长</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未来</a:t>
            </a:r>
            <a:r>
              <a:rPr lang="en-US" altLang="zh-CN" sz="1400" b="0" i="0" u="none" strike="noStrike" dirty="0">
                <a:solidFill>
                  <a:srgbClr val="33353C"/>
                </a:solidFill>
                <a:effectLst/>
                <a:latin typeface="微软雅黑" panose="020B0503020204020204" pitchFamily="34" charset="-122"/>
                <a:ea typeface="微软雅黑" panose="020B0503020204020204" pitchFamily="34" charset="-122"/>
              </a:rPr>
              <a:t>100</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个</a:t>
            </a:r>
            <a:r>
              <a:rPr lang="zh-CN" altLang="en-US" sz="1400" b="1" i="0" u="none" strike="noStrike" dirty="0">
                <a:solidFill>
                  <a:srgbClr val="33353C"/>
                </a:solidFill>
                <a:effectLst/>
                <a:latin typeface="微软雅黑" panose="020B0503020204020204" pitchFamily="34" charset="-122"/>
                <a:ea typeface="微软雅黑" panose="020B0503020204020204" pitchFamily="34" charset="-122"/>
              </a:rPr>
              <a:t>园区联动</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起来</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可以做很多事情</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比如养老</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学校</a:t>
            </a:r>
            <a:r>
              <a:rPr lang="zh-CN" altLang="en-US" sz="1400" dirty="0">
                <a:latin typeface="微软雅黑" panose="020B0503020204020204" pitchFamily="34" charset="-122"/>
                <a:ea typeface="微软雅黑" panose="020B0503020204020204" pitchFamily="34" charset="-122"/>
              </a:rPr>
              <a:t>，</a:t>
            </a:r>
            <a:r>
              <a:rPr lang="zh-CN" altLang="en-US" sz="1400" b="0" i="0" u="none" strike="noStrike" dirty="0">
                <a:solidFill>
                  <a:srgbClr val="33353C"/>
                </a:solidFill>
                <a:effectLst/>
                <a:latin typeface="微软雅黑" panose="020B0503020204020204" pitchFamily="34" charset="-122"/>
                <a:ea typeface="微软雅黑" panose="020B0503020204020204" pitchFamily="34" charset="-122"/>
              </a:rPr>
              <a:t>医院等。</a:t>
            </a:r>
            <a:endParaRPr lang="en-US" altLang="zh-CN" sz="1400" b="0" i="0" u="none" strike="noStrike" dirty="0">
              <a:solidFill>
                <a:srgbClr val="33353C"/>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283124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16377D1C-E70E-4F68-8E40-B85CA445BF39}"/>
              </a:ext>
            </a:extLst>
          </p:cNvPr>
          <p:cNvSpPr txBox="1">
            <a:spLocks/>
          </p:cNvSpPr>
          <p:nvPr/>
        </p:nvSpPr>
        <p:spPr>
          <a:xfrm>
            <a:off x="610137" y="671749"/>
            <a:ext cx="10971726" cy="542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zh-CN" altLang="en-US" dirty="0"/>
            </a:br>
            <a:endParaRPr lang="zh-CN" altLang="en-US" dirty="0"/>
          </a:p>
        </p:txBody>
      </p:sp>
      <p:sp>
        <p:nvSpPr>
          <p:cNvPr id="6" name="文本框 5">
            <a:extLst>
              <a:ext uri="{FF2B5EF4-FFF2-40B4-BE49-F238E27FC236}">
                <a16:creationId xmlns:a16="http://schemas.microsoft.com/office/drawing/2014/main" id="{BA2BA606-051E-4301-BA16-1339E015E46C}"/>
              </a:ext>
            </a:extLst>
          </p:cNvPr>
          <p:cNvSpPr txBox="1"/>
          <p:nvPr/>
        </p:nvSpPr>
        <p:spPr>
          <a:xfrm>
            <a:off x="256217" y="91494"/>
            <a:ext cx="6097022" cy="369332"/>
          </a:xfrm>
          <a:prstGeom prst="rect">
            <a:avLst/>
          </a:prstGeom>
          <a:noFill/>
        </p:spPr>
        <p:txBody>
          <a:bodyPr wrap="square">
            <a:spAutoFit/>
          </a:bodyPr>
          <a:lstStyle/>
          <a:p>
            <a:endParaRPr lang="zh-CN" altLang="en-US" dirty="0"/>
          </a:p>
        </p:txBody>
      </p:sp>
      <p:sp>
        <p:nvSpPr>
          <p:cNvPr id="16" name="文本框 15">
            <a:extLst>
              <a:ext uri="{FF2B5EF4-FFF2-40B4-BE49-F238E27FC236}">
                <a16:creationId xmlns:a16="http://schemas.microsoft.com/office/drawing/2014/main" id="{B2B444E4-5DB8-45D2-876F-E734EBB7F95B}"/>
              </a:ext>
            </a:extLst>
          </p:cNvPr>
          <p:cNvSpPr txBox="1"/>
          <p:nvPr/>
        </p:nvSpPr>
        <p:spPr>
          <a:xfrm>
            <a:off x="311449" y="91494"/>
            <a:ext cx="6097022" cy="369332"/>
          </a:xfrm>
          <a:prstGeom prst="rect">
            <a:avLst/>
          </a:prstGeom>
          <a:noFill/>
        </p:spPr>
        <p:txBody>
          <a:bodyPr wrap="square">
            <a:spAutoFit/>
          </a:bodyPr>
          <a:lstStyle/>
          <a:p>
            <a:r>
              <a:rPr lang="zh-CN" altLang="en-US" dirty="0"/>
              <a:t>相关链接</a:t>
            </a:r>
          </a:p>
        </p:txBody>
      </p:sp>
      <p:sp>
        <p:nvSpPr>
          <p:cNvPr id="7" name="文本框 6">
            <a:extLst>
              <a:ext uri="{FF2B5EF4-FFF2-40B4-BE49-F238E27FC236}">
                <a16:creationId xmlns:a16="http://schemas.microsoft.com/office/drawing/2014/main" id="{C7EED724-41E3-47D8-837A-234666F4DE8A}"/>
              </a:ext>
            </a:extLst>
          </p:cNvPr>
          <p:cNvSpPr txBox="1"/>
          <p:nvPr/>
        </p:nvSpPr>
        <p:spPr>
          <a:xfrm>
            <a:off x="610137" y="1833793"/>
            <a:ext cx="11066387"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hlinkClick r:id="rId3"/>
              </a:rPr>
              <a:t>https://xueqiu.com/9221507703/114530228</a:t>
            </a:r>
            <a:endParaRPr lang="en-US" altLang="zh-CN" dirty="0"/>
          </a:p>
          <a:p>
            <a:pPr marL="285750" indent="-285750">
              <a:buFont typeface="Arial" panose="020B0604020202020204" pitchFamily="34" charset="0"/>
              <a:buChar char="•"/>
            </a:pPr>
            <a:r>
              <a:rPr lang="en-US" altLang="zh-CN" dirty="0">
                <a:hlinkClick r:id="rId4"/>
              </a:rPr>
              <a:t>https://www.sohu.com/a/278923472_720180</a:t>
            </a:r>
            <a:endParaRPr lang="en-US" altLang="zh-CN" dirty="0"/>
          </a:p>
          <a:p>
            <a:pPr marL="285750" indent="-285750">
              <a:buFont typeface="Arial" panose="020B0604020202020204" pitchFamily="34" charset="0"/>
              <a:buChar char="•"/>
            </a:pPr>
            <a:r>
              <a:rPr lang="en-US" altLang="zh-CN" dirty="0">
                <a:hlinkClick r:id="rId5"/>
              </a:rPr>
              <a:t>https://www.cfldcn.com/industry-cluster/#leading-indutries</a:t>
            </a:r>
            <a:endParaRPr lang="en-US" altLang="zh-CN" dirty="0"/>
          </a:p>
          <a:p>
            <a:pPr marL="285750" indent="-285750">
              <a:buFont typeface="Arial" panose="020B0604020202020204" pitchFamily="34" charset="0"/>
              <a:buChar char="•"/>
            </a:pPr>
            <a:r>
              <a:rPr lang="en-US" altLang="zh-CN" dirty="0">
                <a:hlinkClick r:id="rId6"/>
              </a:rPr>
              <a:t>https://www.jisilu.cn/question/271061</a:t>
            </a:r>
            <a:endParaRPr lang="en-US" altLang="zh-CN" dirty="0"/>
          </a:p>
          <a:p>
            <a:pPr marL="285750" indent="-285750">
              <a:buFont typeface="Arial" panose="020B0604020202020204" pitchFamily="34" charset="0"/>
              <a:buChar char="•"/>
            </a:pPr>
            <a:r>
              <a:rPr lang="en-US" altLang="zh-CN" dirty="0">
                <a:hlinkClick r:id="rId7"/>
              </a:rPr>
              <a:t>https://wenku.baidu.com/view/d4f59fa586c24028915f804d2b160b4e777f8141.html?fr=search-4</a:t>
            </a:r>
            <a:endParaRPr lang="en-US" altLang="zh-CN" dirty="0"/>
          </a:p>
          <a:p>
            <a:endParaRPr lang="zh-CN" altLang="en-US" dirty="0"/>
          </a:p>
        </p:txBody>
      </p:sp>
    </p:spTree>
    <p:extLst>
      <p:ext uri="{BB962C8B-B14F-4D97-AF65-F5344CB8AC3E}">
        <p14:creationId xmlns:p14="http://schemas.microsoft.com/office/powerpoint/2010/main" val="19078628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A2401D9-54C6-41D3-A4F1-150016CE34E5}"/>
              </a:ext>
            </a:extLst>
          </p:cNvPr>
          <p:cNvSpPr/>
          <p:nvPr/>
        </p:nvSpPr>
        <p:spPr>
          <a:xfrm rot="18886974">
            <a:off x="496161" y="1591798"/>
            <a:ext cx="5006634" cy="4989078"/>
          </a:xfrm>
          <a:custGeom>
            <a:avLst/>
            <a:gdLst>
              <a:gd name="connsiteX0" fmla="*/ 77905 w 4625865"/>
              <a:gd name="connsiteY0" fmla="*/ 691004 h 4625865"/>
              <a:gd name="connsiteX1" fmla="*/ 77905 w 4625865"/>
              <a:gd name="connsiteY1" fmla="*/ 2441659 h 4625865"/>
              <a:gd name="connsiteX2" fmla="*/ 0 w 4625865"/>
              <a:gd name="connsiteY2" fmla="*/ 2363161 h 4625865"/>
              <a:gd name="connsiteX3" fmla="*/ 0 w 4625865"/>
              <a:gd name="connsiteY3" fmla="*/ 768321 h 4625865"/>
              <a:gd name="connsiteX4" fmla="*/ 4625865 w 4625865"/>
              <a:gd name="connsiteY4" fmla="*/ 0 h 4625865"/>
              <a:gd name="connsiteX5" fmla="*/ 4625865 w 4625865"/>
              <a:gd name="connsiteY5" fmla="*/ 4625865 h 4625865"/>
              <a:gd name="connsiteX6" fmla="*/ 2245622 w 4625865"/>
              <a:gd name="connsiteY6" fmla="*/ 4625865 h 4625865"/>
              <a:gd name="connsiteX7" fmla="*/ 2168304 w 4625865"/>
              <a:gd name="connsiteY7" fmla="*/ 4547959 h 4625865"/>
              <a:gd name="connsiteX8" fmla="*/ 4547960 w 4625865"/>
              <a:gd name="connsiteY8" fmla="*/ 4547959 h 4625865"/>
              <a:gd name="connsiteX9" fmla="*/ 4547960 w 4625865"/>
              <a:gd name="connsiteY9" fmla="*/ 77905 h 4625865"/>
              <a:gd name="connsiteX10" fmla="*/ 695668 w 4625865"/>
              <a:gd name="connsiteY10" fmla="*/ 77905 h 4625865"/>
              <a:gd name="connsiteX11" fmla="*/ 774165 w 4625865"/>
              <a:gd name="connsiteY11" fmla="*/ 0 h 462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5865" h="4625865">
                <a:moveTo>
                  <a:pt x="77905" y="691004"/>
                </a:moveTo>
                <a:lnTo>
                  <a:pt x="77905" y="2441659"/>
                </a:lnTo>
                <a:lnTo>
                  <a:pt x="0" y="2363161"/>
                </a:lnTo>
                <a:lnTo>
                  <a:pt x="0" y="768321"/>
                </a:lnTo>
                <a:close/>
                <a:moveTo>
                  <a:pt x="4625865" y="0"/>
                </a:moveTo>
                <a:lnTo>
                  <a:pt x="4625865" y="4625865"/>
                </a:lnTo>
                <a:lnTo>
                  <a:pt x="2245622" y="4625865"/>
                </a:lnTo>
                <a:lnTo>
                  <a:pt x="2168304" y="4547959"/>
                </a:lnTo>
                <a:lnTo>
                  <a:pt x="4547960" y="4547959"/>
                </a:lnTo>
                <a:lnTo>
                  <a:pt x="4547960" y="77905"/>
                </a:lnTo>
                <a:lnTo>
                  <a:pt x="695668" y="77905"/>
                </a:lnTo>
                <a:lnTo>
                  <a:pt x="77416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占位符 7">
            <a:extLst>
              <a:ext uri="{FF2B5EF4-FFF2-40B4-BE49-F238E27FC236}">
                <a16:creationId xmlns:a16="http://schemas.microsoft.com/office/drawing/2014/main" id="{6FD2BCDE-2B30-47F9-B397-D0979E51F30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134" r="9134"/>
          <a:stretch>
            <a:fillRect/>
          </a:stretch>
        </p:blipFill>
        <p:spPr>
          <a:xfrm>
            <a:off x="1" y="908262"/>
            <a:ext cx="6265787" cy="4913611"/>
          </a:xfrm>
        </p:spPr>
      </p:pic>
      <p:sp>
        <p:nvSpPr>
          <p:cNvPr id="9" name="等腰三角形 8">
            <a:extLst>
              <a:ext uri="{FF2B5EF4-FFF2-40B4-BE49-F238E27FC236}">
                <a16:creationId xmlns:a16="http://schemas.microsoft.com/office/drawing/2014/main" id="{B050FA5E-FFD8-42A0-937C-91FD1DAB2C7C}"/>
              </a:ext>
            </a:extLst>
          </p:cNvPr>
          <p:cNvSpPr/>
          <p:nvPr/>
        </p:nvSpPr>
        <p:spPr>
          <a:xfrm flipV="1">
            <a:off x="4180396" y="552322"/>
            <a:ext cx="3516877" cy="1705152"/>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a:extLst>
              <a:ext uri="{FF2B5EF4-FFF2-40B4-BE49-F238E27FC236}">
                <a16:creationId xmlns:a16="http://schemas.microsoft.com/office/drawing/2014/main" id="{C8CF8D56-0B21-4F50-AECA-2EBBEAD94A8D}"/>
              </a:ext>
            </a:extLst>
          </p:cNvPr>
          <p:cNvSpPr/>
          <p:nvPr/>
        </p:nvSpPr>
        <p:spPr>
          <a:xfrm>
            <a:off x="5224537" y="761092"/>
            <a:ext cx="1428596" cy="1036117"/>
          </a:xfrm>
          <a:prstGeom prst="rect">
            <a:avLst/>
          </a:prstGeom>
        </p:spPr>
        <p:txBody>
          <a:bodyPr wrap="none">
            <a:spAutoFit/>
          </a:bodyPr>
          <a:lstStyle/>
          <a:p>
            <a:pPr algn="ctr"/>
            <a:r>
              <a:rPr lang="zh-CN" altLang="en-US" sz="3733" b="1" dirty="0">
                <a:solidFill>
                  <a:schemeClr val="bg1"/>
                </a:solidFill>
                <a:latin typeface="微软雅黑" panose="020B0503020204020204" pitchFamily="34" charset="-122"/>
                <a:ea typeface="微软雅黑" panose="020B0503020204020204" pitchFamily="34" charset="-122"/>
              </a:rPr>
              <a:t>目  录</a:t>
            </a:r>
            <a:endParaRPr lang="en-US" altLang="zh-CN" sz="3733" b="1" dirty="0">
              <a:solidFill>
                <a:schemeClr val="bg1"/>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微软雅黑" panose="020B0503020204020204" pitchFamily="34" charset="-122"/>
                <a:ea typeface="微软雅黑" panose="020B0503020204020204" pitchFamily="34" charset="-122"/>
              </a:rPr>
              <a:t>content</a:t>
            </a:r>
            <a:endParaRPr lang="zh-CN" altLang="en-US" sz="2400" dirty="0">
              <a:solidFill>
                <a:schemeClr val="bg1"/>
              </a:solidFill>
            </a:endParaRPr>
          </a:p>
        </p:txBody>
      </p:sp>
      <p:grpSp>
        <p:nvGrpSpPr>
          <p:cNvPr id="7" name="组合 6">
            <a:extLst>
              <a:ext uri="{FF2B5EF4-FFF2-40B4-BE49-F238E27FC236}">
                <a16:creationId xmlns:a16="http://schemas.microsoft.com/office/drawing/2014/main" id="{0106F217-CFFA-423C-8AB9-8639B9B7D87A}"/>
              </a:ext>
            </a:extLst>
          </p:cNvPr>
          <p:cNvGrpSpPr/>
          <p:nvPr/>
        </p:nvGrpSpPr>
        <p:grpSpPr>
          <a:xfrm>
            <a:off x="7164514" y="3123954"/>
            <a:ext cx="4162472" cy="957095"/>
            <a:chOff x="4905082" y="1136193"/>
            <a:chExt cx="3121855" cy="717821"/>
          </a:xfrm>
        </p:grpSpPr>
        <p:grpSp>
          <p:nvGrpSpPr>
            <p:cNvPr id="5" name="组合 4">
              <a:extLst>
                <a:ext uri="{FF2B5EF4-FFF2-40B4-BE49-F238E27FC236}">
                  <a16:creationId xmlns:a16="http://schemas.microsoft.com/office/drawing/2014/main" id="{1EA1E35A-A0D4-4061-8E30-2B5AA89E5E87}"/>
                </a:ext>
              </a:extLst>
            </p:cNvPr>
            <p:cNvGrpSpPr/>
            <p:nvPr/>
          </p:nvGrpSpPr>
          <p:grpSpPr>
            <a:xfrm>
              <a:off x="4905082" y="1136193"/>
              <a:ext cx="846002" cy="717821"/>
              <a:chOff x="4905082" y="1136193"/>
              <a:chExt cx="846002" cy="717821"/>
            </a:xfrm>
          </p:grpSpPr>
          <p:sp>
            <p:nvSpPr>
              <p:cNvPr id="2" name="菱形 1">
                <a:extLst>
                  <a:ext uri="{FF2B5EF4-FFF2-40B4-BE49-F238E27FC236}">
                    <a16:creationId xmlns:a16="http://schemas.microsoft.com/office/drawing/2014/main" id="{1E562966-5114-4F6F-BAF6-E0B7BD7154CE}"/>
                  </a:ext>
                </a:extLst>
              </p:cNvPr>
              <p:cNvSpPr/>
              <p:nvPr/>
            </p:nvSpPr>
            <p:spPr>
              <a:xfrm>
                <a:off x="4905082" y="1136193"/>
                <a:ext cx="701483" cy="71782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3" name="矩形 2">
                <a:extLst>
                  <a:ext uri="{FF2B5EF4-FFF2-40B4-BE49-F238E27FC236}">
                    <a16:creationId xmlns:a16="http://schemas.microsoft.com/office/drawing/2014/main" id="{5DEB23E1-8ACC-4AB1-94C1-13A8A40107BD}"/>
                  </a:ext>
                </a:extLst>
              </p:cNvPr>
              <p:cNvSpPr/>
              <p:nvPr/>
            </p:nvSpPr>
            <p:spPr>
              <a:xfrm>
                <a:off x="4984002" y="1247834"/>
                <a:ext cx="767082" cy="530914"/>
              </a:xfrm>
              <a:prstGeom prst="rect">
                <a:avLst/>
              </a:prstGeom>
            </p:spPr>
            <p:txBody>
              <a:bodyPr wrap="square">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dirty="0"/>
              </a:p>
            </p:txBody>
          </p:sp>
        </p:grpSp>
        <p:sp>
          <p:nvSpPr>
            <p:cNvPr id="6" name="矩形 5">
              <a:extLst>
                <a:ext uri="{FF2B5EF4-FFF2-40B4-BE49-F238E27FC236}">
                  <a16:creationId xmlns:a16="http://schemas.microsoft.com/office/drawing/2014/main" id="{59932855-F6D9-494B-BEDA-B1DECCA711FA}"/>
                </a:ext>
              </a:extLst>
            </p:cNvPr>
            <p:cNvSpPr/>
            <p:nvPr/>
          </p:nvSpPr>
          <p:spPr>
            <a:xfrm>
              <a:off x="5580112" y="1203598"/>
              <a:ext cx="2446825" cy="530915"/>
            </a:xfrm>
            <a:prstGeom prst="rect">
              <a:avLst/>
            </a:prstGeom>
          </p:spPr>
          <p:txBody>
            <a:bodyPr wrap="none">
              <a:spAutoFit/>
            </a:bodyPr>
            <a:lstStyle/>
            <a:p>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公司背景介绍</a:t>
              </a:r>
              <a:endParaRPr lang="zh-CN" altLang="en-US" sz="4000" dirty="0"/>
            </a:p>
          </p:txBody>
        </p:sp>
      </p:grpSp>
    </p:spTree>
    <p:extLst>
      <p:ext uri="{BB962C8B-B14F-4D97-AF65-F5344CB8AC3E}">
        <p14:creationId xmlns:p14="http://schemas.microsoft.com/office/powerpoint/2010/main" val="10789325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p:cTn id="24"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10">
                                            <p:txEl>
                                              <p:pRg st="0" end="0"/>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 calcmode="lin" valueType="num">
                                      <p:cBhvr>
                                        <p:cTn id="30"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1" end="1"/>
                                            </p:txEl>
                                          </p:spTgt>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99481D1-FBB7-47A6-9DA0-B2DC666E375B}" type="slidenum">
              <a:rPr lang="zh-CN" altLang="en-US" smtClean="0"/>
              <a:pPr>
                <a:defRPr/>
              </a:pPr>
              <a:t>4</a:t>
            </a:fld>
            <a:endParaRPr lang="zh-CN" altLang="en-US" dirty="0"/>
          </a:p>
        </p:txBody>
      </p:sp>
      <p:sp>
        <p:nvSpPr>
          <p:cNvPr id="11" name="文本框 10">
            <a:extLst>
              <a:ext uri="{FF2B5EF4-FFF2-40B4-BE49-F238E27FC236}">
                <a16:creationId xmlns:a16="http://schemas.microsoft.com/office/drawing/2014/main" id="{195E5896-0C87-4639-A759-69DC2A56C14F}"/>
              </a:ext>
            </a:extLst>
          </p:cNvPr>
          <p:cNvSpPr txBox="1"/>
          <p:nvPr/>
        </p:nvSpPr>
        <p:spPr>
          <a:xfrm>
            <a:off x="278206" y="120035"/>
            <a:ext cx="1789933" cy="369332"/>
          </a:xfrm>
          <a:prstGeom prst="rect">
            <a:avLst/>
          </a:prstGeom>
          <a:noFill/>
        </p:spPr>
        <p:txBody>
          <a:bodyPr wrap="square" rtlCol="0">
            <a:spAutoFit/>
          </a:bodyPr>
          <a:lstStyle/>
          <a:p>
            <a:r>
              <a:rPr lang="zh-CN" altLang="en-US" dirty="0"/>
              <a:t>公司背景介绍</a:t>
            </a:r>
          </a:p>
        </p:txBody>
      </p:sp>
      <p:sp>
        <p:nvSpPr>
          <p:cNvPr id="6" name="文本框 5">
            <a:extLst>
              <a:ext uri="{FF2B5EF4-FFF2-40B4-BE49-F238E27FC236}">
                <a16:creationId xmlns:a16="http://schemas.microsoft.com/office/drawing/2014/main" id="{164DA0E2-5E50-4640-965A-6B886190BB3C}"/>
              </a:ext>
            </a:extLst>
          </p:cNvPr>
          <p:cNvSpPr txBox="1"/>
          <p:nvPr/>
        </p:nvSpPr>
        <p:spPr>
          <a:xfrm>
            <a:off x="6046968" y="2098235"/>
            <a:ext cx="5042433" cy="2308324"/>
          </a:xfrm>
          <a:prstGeom prst="rect">
            <a:avLst/>
          </a:prstGeom>
          <a:noFill/>
        </p:spPr>
        <p:txBody>
          <a:bodyPr wrap="square">
            <a:spAutoFit/>
          </a:bodyPr>
          <a:lstStyle/>
          <a:p>
            <a:pPr algn="just"/>
            <a:r>
              <a:rPr lang="zh-CN" altLang="en-US" sz="1600" b="0" i="0" u="none" strike="noStrike" dirty="0">
                <a:solidFill>
                  <a:srgbClr val="333333"/>
                </a:solidFill>
                <a:effectLst/>
                <a:latin typeface="Microsoft YaHei" panose="020B0503020204020204" pitchFamily="34" charset="-122"/>
                <a:ea typeface="Microsoft YaHei" panose="020B0503020204020204" pitchFamily="34" charset="-122"/>
              </a:rPr>
              <a:t>华夏幸福基业股份有限公司创立于</a:t>
            </a:r>
            <a:r>
              <a:rPr lang="en-US" altLang="zh-CN" sz="1600" b="0" i="0" u="none" strike="noStrike" dirty="0">
                <a:solidFill>
                  <a:srgbClr val="333333"/>
                </a:solidFill>
                <a:effectLst/>
                <a:latin typeface="Microsoft YaHei" panose="020B0503020204020204" pitchFamily="34" charset="-122"/>
                <a:ea typeface="Microsoft YaHei" panose="020B0503020204020204" pitchFamily="34" charset="-122"/>
              </a:rPr>
              <a:t>1998</a:t>
            </a:r>
            <a:r>
              <a:rPr lang="zh-CN" altLang="en-US" sz="1600" b="0" i="0" u="none" strike="noStrike" dirty="0">
                <a:solidFill>
                  <a:srgbClr val="333333"/>
                </a:solidFill>
                <a:effectLst/>
                <a:latin typeface="Microsoft YaHei" panose="020B0503020204020204" pitchFamily="34" charset="-122"/>
                <a:ea typeface="Microsoft YaHei" panose="020B0503020204020204" pitchFamily="34" charset="-122"/>
              </a:rPr>
              <a:t>年，是中国领先的产业新城运营商。公司以“经济发展、社会和谐、人民幸福”的产业新城为核心产品，秉持“四个坚持”的产业新城系统化发展理念，即“坚持以绿色生态为底板，坚持以幸福城市为载体，坚持以创新驱动为内核，坚持以产业集群集聚为抓手”，通过创新升级“政府主导、企业运作、合作共赢”的</a:t>
            </a:r>
            <a:r>
              <a:rPr lang="en-US" altLang="zh-CN" sz="1600" b="1" i="0" u="none" strike="noStrike" dirty="0">
                <a:solidFill>
                  <a:srgbClr val="333333"/>
                </a:solidFill>
                <a:effectLst/>
                <a:latin typeface="Microsoft YaHei" panose="020B0503020204020204" pitchFamily="34" charset="-122"/>
                <a:ea typeface="Microsoft YaHei" panose="020B0503020204020204" pitchFamily="34" charset="-122"/>
              </a:rPr>
              <a:t>PPP</a:t>
            </a:r>
            <a:r>
              <a:rPr lang="zh-CN" altLang="en-US" sz="1600" b="1" i="0" u="none" strike="noStrike" dirty="0">
                <a:solidFill>
                  <a:srgbClr val="333333"/>
                </a:solidFill>
                <a:effectLst/>
                <a:latin typeface="Microsoft YaHei" panose="020B0503020204020204" pitchFamily="34" charset="-122"/>
                <a:ea typeface="Microsoft YaHei" panose="020B0503020204020204" pitchFamily="34" charset="-122"/>
              </a:rPr>
              <a:t>市场化运作模式，探索并实现所在区域的经济发展、城市发展和民生保障，有效提升区域发展的综合价值。 </a:t>
            </a:r>
            <a:endParaRPr lang="en-US" altLang="zh-CN" sz="1600" b="1" i="0" u="none" strike="noStrike" dirty="0">
              <a:solidFill>
                <a:srgbClr val="333333"/>
              </a:solidFill>
              <a:effectLst/>
              <a:latin typeface="Microsoft YaHei" panose="020B0503020204020204" pitchFamily="34" charset="-122"/>
              <a:ea typeface="Microsoft YaHei" panose="020B0503020204020204" pitchFamily="34" charset="-122"/>
            </a:endParaRPr>
          </a:p>
        </p:txBody>
      </p:sp>
      <p:grpSp>
        <p:nvGrpSpPr>
          <p:cNvPr id="7" name="组合 6">
            <a:extLst>
              <a:ext uri="{FF2B5EF4-FFF2-40B4-BE49-F238E27FC236}">
                <a16:creationId xmlns:a16="http://schemas.microsoft.com/office/drawing/2014/main" id="{DC21822A-341F-4268-92F7-D3A389DCF40A}"/>
              </a:ext>
            </a:extLst>
          </p:cNvPr>
          <p:cNvGrpSpPr/>
          <p:nvPr/>
        </p:nvGrpSpPr>
        <p:grpSpPr>
          <a:xfrm>
            <a:off x="1503643" y="1117259"/>
            <a:ext cx="3027414" cy="4368755"/>
            <a:chOff x="5560142" y="558800"/>
            <a:chExt cx="3027414" cy="4368755"/>
          </a:xfrm>
        </p:grpSpPr>
        <p:grpSp>
          <p:nvGrpSpPr>
            <p:cNvPr id="8" name="组合 7">
              <a:extLst>
                <a:ext uri="{FF2B5EF4-FFF2-40B4-BE49-F238E27FC236}">
                  <a16:creationId xmlns:a16="http://schemas.microsoft.com/office/drawing/2014/main" id="{F1779F56-36E1-4B6E-A9FA-0DE968758C8D}"/>
                </a:ext>
              </a:extLst>
            </p:cNvPr>
            <p:cNvGrpSpPr/>
            <p:nvPr/>
          </p:nvGrpSpPr>
          <p:grpSpPr>
            <a:xfrm>
              <a:off x="6588224" y="4155926"/>
              <a:ext cx="1008112" cy="771629"/>
              <a:chOff x="6588224" y="4155926"/>
              <a:chExt cx="1008112" cy="771629"/>
            </a:xfrm>
          </p:grpSpPr>
          <p:sp>
            <p:nvSpPr>
              <p:cNvPr id="46" name="矩形 45">
                <a:extLst>
                  <a:ext uri="{FF2B5EF4-FFF2-40B4-BE49-F238E27FC236}">
                    <a16:creationId xmlns:a16="http://schemas.microsoft.com/office/drawing/2014/main" id="{0EF4FFD3-18BA-452E-A9DB-EC86BF8B5D59}"/>
                  </a:ext>
                </a:extLst>
              </p:cNvPr>
              <p:cNvSpPr/>
              <p:nvPr/>
            </p:nvSpPr>
            <p:spPr>
              <a:xfrm>
                <a:off x="6588224" y="4155926"/>
                <a:ext cx="1008112" cy="432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a:extLst>
                  <a:ext uri="{FF2B5EF4-FFF2-40B4-BE49-F238E27FC236}">
                    <a16:creationId xmlns:a16="http://schemas.microsoft.com/office/drawing/2014/main" id="{3CBF493C-B6BE-4FE4-802E-C3AFC72481EA}"/>
                  </a:ext>
                </a:extLst>
              </p:cNvPr>
              <p:cNvSpPr/>
              <p:nvPr/>
            </p:nvSpPr>
            <p:spPr>
              <a:xfrm flipV="1">
                <a:off x="6588224" y="4659982"/>
                <a:ext cx="1008112" cy="72008"/>
              </a:xfrm>
              <a:prstGeom prst="trapezoid">
                <a:avLst>
                  <a:gd name="adj" fmla="val 6799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9">
                <a:extLst>
                  <a:ext uri="{FF2B5EF4-FFF2-40B4-BE49-F238E27FC236}">
                    <a16:creationId xmlns:a16="http://schemas.microsoft.com/office/drawing/2014/main" id="{2A93347A-6268-414A-8896-563B095711F7}"/>
                  </a:ext>
                </a:extLst>
              </p:cNvPr>
              <p:cNvSpPr/>
              <p:nvPr/>
            </p:nvSpPr>
            <p:spPr>
              <a:xfrm flipV="1">
                <a:off x="6690766" y="4802858"/>
                <a:ext cx="803028" cy="124697"/>
              </a:xfrm>
              <a:custGeom>
                <a:avLst/>
                <a:gdLst>
                  <a:gd name="connsiteX0" fmla="*/ 0 w 803028"/>
                  <a:gd name="connsiteY0" fmla="*/ 72008 h 72008"/>
                  <a:gd name="connsiteX1" fmla="*/ 48958 w 803028"/>
                  <a:gd name="connsiteY1" fmla="*/ 0 h 72008"/>
                  <a:gd name="connsiteX2" fmla="*/ 754070 w 803028"/>
                  <a:gd name="connsiteY2" fmla="*/ 0 h 72008"/>
                  <a:gd name="connsiteX3" fmla="*/ 803028 w 803028"/>
                  <a:gd name="connsiteY3" fmla="*/ 72008 h 72008"/>
                  <a:gd name="connsiteX4" fmla="*/ 0 w 803028"/>
                  <a:gd name="connsiteY4" fmla="*/ 72008 h 72008"/>
                  <a:gd name="connsiteX0" fmla="*/ 0 w 803028"/>
                  <a:gd name="connsiteY0" fmla="*/ 102699 h 102699"/>
                  <a:gd name="connsiteX1" fmla="*/ 48958 w 803028"/>
                  <a:gd name="connsiteY1" fmla="*/ 30691 h 102699"/>
                  <a:gd name="connsiteX2" fmla="*/ 754070 w 803028"/>
                  <a:gd name="connsiteY2" fmla="*/ 30691 h 102699"/>
                  <a:gd name="connsiteX3" fmla="*/ 803028 w 803028"/>
                  <a:gd name="connsiteY3" fmla="*/ 102699 h 102699"/>
                  <a:gd name="connsiteX4" fmla="*/ 0 w 803028"/>
                  <a:gd name="connsiteY4" fmla="*/ 102699 h 102699"/>
                  <a:gd name="connsiteX0" fmla="*/ 0 w 803028"/>
                  <a:gd name="connsiteY0" fmla="*/ 122030 h 122030"/>
                  <a:gd name="connsiteX1" fmla="*/ 48958 w 803028"/>
                  <a:gd name="connsiteY1" fmla="*/ 50022 h 122030"/>
                  <a:gd name="connsiteX2" fmla="*/ 754070 w 803028"/>
                  <a:gd name="connsiteY2" fmla="*/ 50022 h 122030"/>
                  <a:gd name="connsiteX3" fmla="*/ 803028 w 803028"/>
                  <a:gd name="connsiteY3" fmla="*/ 122030 h 122030"/>
                  <a:gd name="connsiteX4" fmla="*/ 0 w 803028"/>
                  <a:gd name="connsiteY4" fmla="*/ 122030 h 122030"/>
                  <a:gd name="connsiteX0" fmla="*/ 0 w 803028"/>
                  <a:gd name="connsiteY0" fmla="*/ 122030 h 122030"/>
                  <a:gd name="connsiteX1" fmla="*/ 48958 w 803028"/>
                  <a:gd name="connsiteY1" fmla="*/ 50022 h 122030"/>
                  <a:gd name="connsiteX2" fmla="*/ 754070 w 803028"/>
                  <a:gd name="connsiteY2" fmla="*/ 50022 h 122030"/>
                  <a:gd name="connsiteX3" fmla="*/ 803028 w 803028"/>
                  <a:gd name="connsiteY3" fmla="*/ 122030 h 122030"/>
                  <a:gd name="connsiteX4" fmla="*/ 0 w 803028"/>
                  <a:gd name="connsiteY4" fmla="*/ 122030 h 122030"/>
                  <a:gd name="connsiteX0" fmla="*/ 0 w 803028"/>
                  <a:gd name="connsiteY0" fmla="*/ 124697 h 124697"/>
                  <a:gd name="connsiteX1" fmla="*/ 48958 w 803028"/>
                  <a:gd name="connsiteY1" fmla="*/ 52689 h 124697"/>
                  <a:gd name="connsiteX2" fmla="*/ 754070 w 803028"/>
                  <a:gd name="connsiteY2" fmla="*/ 52689 h 124697"/>
                  <a:gd name="connsiteX3" fmla="*/ 803028 w 803028"/>
                  <a:gd name="connsiteY3" fmla="*/ 124697 h 124697"/>
                  <a:gd name="connsiteX4" fmla="*/ 0 w 803028"/>
                  <a:gd name="connsiteY4" fmla="*/ 124697 h 1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028" h="124697">
                    <a:moveTo>
                      <a:pt x="0" y="124697"/>
                    </a:moveTo>
                    <a:lnTo>
                      <a:pt x="48958" y="52689"/>
                    </a:lnTo>
                    <a:cubicBezTo>
                      <a:pt x="207794" y="-18749"/>
                      <a:pt x="552370" y="-16367"/>
                      <a:pt x="754070" y="52689"/>
                    </a:cubicBezTo>
                    <a:lnTo>
                      <a:pt x="803028" y="124697"/>
                    </a:lnTo>
                    <a:lnTo>
                      <a:pt x="0" y="124697"/>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a:extLst>
                <a:ext uri="{FF2B5EF4-FFF2-40B4-BE49-F238E27FC236}">
                  <a16:creationId xmlns:a16="http://schemas.microsoft.com/office/drawing/2014/main" id="{590D3C0A-AD6C-4C8C-A0D4-C4B1C1F86CFF}"/>
                </a:ext>
              </a:extLst>
            </p:cNvPr>
            <p:cNvSpPr/>
            <p:nvPr/>
          </p:nvSpPr>
          <p:spPr>
            <a:xfrm>
              <a:off x="5724128" y="1845196"/>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82AF6EE-A304-4443-A706-658B500589BF}"/>
                </a:ext>
              </a:extLst>
            </p:cNvPr>
            <p:cNvSpPr/>
            <p:nvPr/>
          </p:nvSpPr>
          <p:spPr>
            <a:xfrm>
              <a:off x="7210028" y="1686446"/>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21474EC-D1D9-42EC-9F9E-81B45124D489}"/>
                </a:ext>
              </a:extLst>
            </p:cNvPr>
            <p:cNvSpPr/>
            <p:nvPr/>
          </p:nvSpPr>
          <p:spPr>
            <a:xfrm>
              <a:off x="6409928" y="2207146"/>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4F35711-57A3-4347-8385-67BE30533779}"/>
                </a:ext>
              </a:extLst>
            </p:cNvPr>
            <p:cNvSpPr/>
            <p:nvPr/>
          </p:nvSpPr>
          <p:spPr>
            <a:xfrm>
              <a:off x="6397228" y="1445146"/>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783307A-7573-4C22-A868-3B567D63689C}"/>
                </a:ext>
              </a:extLst>
            </p:cNvPr>
            <p:cNvSpPr/>
            <p:nvPr/>
          </p:nvSpPr>
          <p:spPr>
            <a:xfrm>
              <a:off x="6346428" y="613296"/>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3071831-A6B4-475B-8B69-C42D3EA0443E}"/>
                </a:ext>
              </a:extLst>
            </p:cNvPr>
            <p:cNvSpPr/>
            <p:nvPr/>
          </p:nvSpPr>
          <p:spPr>
            <a:xfrm>
              <a:off x="5717778" y="1089546"/>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4E7442F-3EA2-427E-B6DD-E1BB6D9FDACD}"/>
                </a:ext>
              </a:extLst>
            </p:cNvPr>
            <p:cNvSpPr/>
            <p:nvPr/>
          </p:nvSpPr>
          <p:spPr>
            <a:xfrm>
              <a:off x="6384528" y="3185046"/>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153D7D5-BAEF-4E7C-B848-66CE66C19AA1}"/>
                </a:ext>
              </a:extLst>
            </p:cNvPr>
            <p:cNvSpPr/>
            <p:nvPr/>
          </p:nvSpPr>
          <p:spPr>
            <a:xfrm>
              <a:off x="7164288" y="3435846"/>
              <a:ext cx="595164" cy="5933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40C7328-8D7A-49AA-BBE6-3B5F5C3026C6}"/>
                </a:ext>
              </a:extLst>
            </p:cNvPr>
            <p:cNvSpPr/>
            <p:nvPr/>
          </p:nvSpPr>
          <p:spPr>
            <a:xfrm>
              <a:off x="7884368" y="2070596"/>
              <a:ext cx="502705" cy="5011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1717445-0387-4235-8E97-CFB768CA9FD4}"/>
                </a:ext>
              </a:extLst>
            </p:cNvPr>
            <p:cNvSpPr/>
            <p:nvPr/>
          </p:nvSpPr>
          <p:spPr>
            <a:xfrm>
              <a:off x="7956376" y="1419622"/>
              <a:ext cx="631180" cy="6292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21445FB-6621-41CC-A049-10C7A6E5B608}"/>
                </a:ext>
              </a:extLst>
            </p:cNvPr>
            <p:cNvSpPr/>
            <p:nvPr/>
          </p:nvSpPr>
          <p:spPr>
            <a:xfrm>
              <a:off x="7118324" y="2440434"/>
              <a:ext cx="956668" cy="9537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B63F7E50-8687-4055-A5FE-91F022CDFE26}"/>
                </a:ext>
              </a:extLst>
            </p:cNvPr>
            <p:cNvSpPr/>
            <p:nvPr/>
          </p:nvSpPr>
          <p:spPr>
            <a:xfrm>
              <a:off x="7118324" y="656084"/>
              <a:ext cx="956668" cy="9537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750F52C5-3872-4353-ABEF-07E323E6E741}"/>
                </a:ext>
              </a:extLst>
            </p:cNvPr>
            <p:cNvSpPr/>
            <p:nvPr/>
          </p:nvSpPr>
          <p:spPr>
            <a:xfrm>
              <a:off x="5833192" y="2616200"/>
              <a:ext cx="244626" cy="243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821CF6B8-2194-40D9-B512-222D74AF95F9}"/>
                </a:ext>
              </a:extLst>
            </p:cNvPr>
            <p:cNvSpPr/>
            <p:nvPr/>
          </p:nvSpPr>
          <p:spPr>
            <a:xfrm>
              <a:off x="5560142" y="1701800"/>
              <a:ext cx="244626" cy="243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6D1B5181-9A20-44C3-B907-B320013BC016}"/>
                </a:ext>
              </a:extLst>
            </p:cNvPr>
            <p:cNvSpPr/>
            <p:nvPr/>
          </p:nvSpPr>
          <p:spPr>
            <a:xfrm>
              <a:off x="6061792" y="819150"/>
              <a:ext cx="244626" cy="243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F74158C5-BBD8-409E-9F84-9E63083C2B76}"/>
                </a:ext>
              </a:extLst>
            </p:cNvPr>
            <p:cNvSpPr/>
            <p:nvPr/>
          </p:nvSpPr>
          <p:spPr>
            <a:xfrm>
              <a:off x="7001592" y="558800"/>
              <a:ext cx="244626" cy="243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C3D4840D-9C2A-47E0-B6AD-8EEC03D07ED9}"/>
                </a:ext>
              </a:extLst>
            </p:cNvPr>
            <p:cNvSpPr/>
            <p:nvPr/>
          </p:nvSpPr>
          <p:spPr>
            <a:xfrm>
              <a:off x="8106492" y="1168400"/>
              <a:ext cx="244626" cy="243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7C82150F-6E63-462F-9009-015F490912AE}"/>
                </a:ext>
              </a:extLst>
            </p:cNvPr>
            <p:cNvSpPr/>
            <p:nvPr/>
          </p:nvSpPr>
          <p:spPr>
            <a:xfrm>
              <a:off x="7122242" y="1530350"/>
              <a:ext cx="244626" cy="243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D70C2450-9188-4A40-90DE-EF2988CB337F}"/>
                </a:ext>
              </a:extLst>
            </p:cNvPr>
            <p:cNvSpPr/>
            <p:nvPr/>
          </p:nvSpPr>
          <p:spPr>
            <a:xfrm>
              <a:off x="6830142" y="2946400"/>
              <a:ext cx="244626" cy="243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8D826183-CE48-4588-8184-EEBDA2AB291D}"/>
                </a:ext>
              </a:extLst>
            </p:cNvPr>
            <p:cNvSpPr/>
            <p:nvPr/>
          </p:nvSpPr>
          <p:spPr>
            <a:xfrm>
              <a:off x="6512642" y="2933700"/>
              <a:ext cx="244626" cy="243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36C35BBB-AE01-46A6-AE5C-A6B34880DEA5}"/>
                </a:ext>
              </a:extLst>
            </p:cNvPr>
            <p:cNvSpPr/>
            <p:nvPr/>
          </p:nvSpPr>
          <p:spPr>
            <a:xfrm>
              <a:off x="6112592" y="3346450"/>
              <a:ext cx="244626" cy="243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7516971D-4E18-4F4B-8B67-523785467DC7}"/>
                </a:ext>
              </a:extLst>
            </p:cNvPr>
            <p:cNvSpPr/>
            <p:nvPr/>
          </p:nvSpPr>
          <p:spPr>
            <a:xfrm>
              <a:off x="6899992" y="3848100"/>
              <a:ext cx="244626" cy="243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60CB9F24-D8CD-482D-B53A-A191841F177B}"/>
                </a:ext>
              </a:extLst>
            </p:cNvPr>
            <p:cNvSpPr/>
            <p:nvPr/>
          </p:nvSpPr>
          <p:spPr>
            <a:xfrm>
              <a:off x="7738192" y="3416300"/>
              <a:ext cx="244626" cy="243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017BEEE4-647B-44E3-B396-887D254DA083}"/>
                </a:ext>
              </a:extLst>
            </p:cNvPr>
            <p:cNvSpPr/>
            <p:nvPr/>
          </p:nvSpPr>
          <p:spPr>
            <a:xfrm>
              <a:off x="7103192" y="2273300"/>
              <a:ext cx="244626" cy="243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zoom-in-tool_77322">
              <a:extLst>
                <a:ext uri="{FF2B5EF4-FFF2-40B4-BE49-F238E27FC236}">
                  <a16:creationId xmlns:a16="http://schemas.microsoft.com/office/drawing/2014/main" id="{A75DD9C9-35C3-4FC9-BE7C-88221D311E2E}"/>
                </a:ext>
              </a:extLst>
            </p:cNvPr>
            <p:cNvSpPr>
              <a:spLocks noChangeAspect="1"/>
            </p:cNvSpPr>
            <p:nvPr/>
          </p:nvSpPr>
          <p:spPr bwMode="auto">
            <a:xfrm>
              <a:off x="5917807" y="2045269"/>
              <a:ext cx="332674" cy="33213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p>
        <p:sp>
          <p:nvSpPr>
            <p:cNvPr id="36" name="website_162836">
              <a:extLst>
                <a:ext uri="{FF2B5EF4-FFF2-40B4-BE49-F238E27FC236}">
                  <a16:creationId xmlns:a16="http://schemas.microsoft.com/office/drawing/2014/main" id="{0AED70A4-EF35-40C7-B243-C4CF4795AEF5}"/>
                </a:ext>
              </a:extLst>
            </p:cNvPr>
            <p:cNvSpPr>
              <a:spLocks noChangeAspect="1"/>
            </p:cNvSpPr>
            <p:nvPr/>
          </p:nvSpPr>
          <p:spPr bwMode="auto">
            <a:xfrm>
              <a:off x="7429975" y="1895475"/>
              <a:ext cx="332674" cy="293434"/>
            </a:xfrm>
            <a:custGeom>
              <a:avLst/>
              <a:gdLst>
                <a:gd name="connsiteX0" fmla="*/ 414708 w 608415"/>
                <a:gd name="connsiteY0" fmla="*/ 421628 h 536650"/>
                <a:gd name="connsiteX1" fmla="*/ 525153 w 608415"/>
                <a:gd name="connsiteY1" fmla="*/ 421628 h 536650"/>
                <a:gd name="connsiteX2" fmla="*/ 541589 w 608415"/>
                <a:gd name="connsiteY2" fmla="*/ 438035 h 536650"/>
                <a:gd name="connsiteX3" fmla="*/ 525153 w 608415"/>
                <a:gd name="connsiteY3" fmla="*/ 454441 h 536650"/>
                <a:gd name="connsiteX4" fmla="*/ 414708 w 608415"/>
                <a:gd name="connsiteY4" fmla="*/ 454441 h 536650"/>
                <a:gd name="connsiteX5" fmla="*/ 398271 w 608415"/>
                <a:gd name="connsiteY5" fmla="*/ 438035 h 536650"/>
                <a:gd name="connsiteX6" fmla="*/ 414708 w 608415"/>
                <a:gd name="connsiteY6" fmla="*/ 421628 h 536650"/>
                <a:gd name="connsiteX7" fmla="*/ 249039 w 608415"/>
                <a:gd name="connsiteY7" fmla="*/ 421628 h 536650"/>
                <a:gd name="connsiteX8" fmla="*/ 359376 w 608415"/>
                <a:gd name="connsiteY8" fmla="*/ 421628 h 536650"/>
                <a:gd name="connsiteX9" fmla="*/ 375972 w 608415"/>
                <a:gd name="connsiteY9" fmla="*/ 438035 h 536650"/>
                <a:gd name="connsiteX10" fmla="*/ 359376 w 608415"/>
                <a:gd name="connsiteY10" fmla="*/ 454441 h 536650"/>
                <a:gd name="connsiteX11" fmla="*/ 249039 w 608415"/>
                <a:gd name="connsiteY11" fmla="*/ 454441 h 536650"/>
                <a:gd name="connsiteX12" fmla="*/ 232442 w 608415"/>
                <a:gd name="connsiteY12" fmla="*/ 438035 h 536650"/>
                <a:gd name="connsiteX13" fmla="*/ 249039 w 608415"/>
                <a:gd name="connsiteY13" fmla="*/ 421628 h 536650"/>
                <a:gd name="connsiteX14" fmla="*/ 83270 w 608415"/>
                <a:gd name="connsiteY14" fmla="*/ 421628 h 536650"/>
                <a:gd name="connsiteX15" fmla="*/ 193770 w 608415"/>
                <a:gd name="connsiteY15" fmla="*/ 421628 h 536650"/>
                <a:gd name="connsiteX16" fmla="*/ 210214 w 608415"/>
                <a:gd name="connsiteY16" fmla="*/ 438035 h 536650"/>
                <a:gd name="connsiteX17" fmla="*/ 193770 w 608415"/>
                <a:gd name="connsiteY17" fmla="*/ 454441 h 536650"/>
                <a:gd name="connsiteX18" fmla="*/ 83270 w 608415"/>
                <a:gd name="connsiteY18" fmla="*/ 454441 h 536650"/>
                <a:gd name="connsiteX19" fmla="*/ 66825 w 608415"/>
                <a:gd name="connsiteY19" fmla="*/ 438035 h 536650"/>
                <a:gd name="connsiteX20" fmla="*/ 83270 w 608415"/>
                <a:gd name="connsiteY20" fmla="*/ 421628 h 536650"/>
                <a:gd name="connsiteX21" fmla="*/ 414708 w 608415"/>
                <a:gd name="connsiteY21" fmla="*/ 370680 h 536650"/>
                <a:gd name="connsiteX22" fmla="*/ 525153 w 608415"/>
                <a:gd name="connsiteY22" fmla="*/ 370680 h 536650"/>
                <a:gd name="connsiteX23" fmla="*/ 541589 w 608415"/>
                <a:gd name="connsiteY23" fmla="*/ 387087 h 536650"/>
                <a:gd name="connsiteX24" fmla="*/ 525153 w 608415"/>
                <a:gd name="connsiteY24" fmla="*/ 403493 h 536650"/>
                <a:gd name="connsiteX25" fmla="*/ 414708 w 608415"/>
                <a:gd name="connsiteY25" fmla="*/ 403493 h 536650"/>
                <a:gd name="connsiteX26" fmla="*/ 398271 w 608415"/>
                <a:gd name="connsiteY26" fmla="*/ 387087 h 536650"/>
                <a:gd name="connsiteX27" fmla="*/ 414708 w 608415"/>
                <a:gd name="connsiteY27" fmla="*/ 370680 h 536650"/>
                <a:gd name="connsiteX28" fmla="*/ 249039 w 608415"/>
                <a:gd name="connsiteY28" fmla="*/ 370680 h 536650"/>
                <a:gd name="connsiteX29" fmla="*/ 359376 w 608415"/>
                <a:gd name="connsiteY29" fmla="*/ 370680 h 536650"/>
                <a:gd name="connsiteX30" fmla="*/ 375972 w 608415"/>
                <a:gd name="connsiteY30" fmla="*/ 387087 h 536650"/>
                <a:gd name="connsiteX31" fmla="*/ 359376 w 608415"/>
                <a:gd name="connsiteY31" fmla="*/ 403493 h 536650"/>
                <a:gd name="connsiteX32" fmla="*/ 249039 w 608415"/>
                <a:gd name="connsiteY32" fmla="*/ 403493 h 536650"/>
                <a:gd name="connsiteX33" fmla="*/ 232442 w 608415"/>
                <a:gd name="connsiteY33" fmla="*/ 387087 h 536650"/>
                <a:gd name="connsiteX34" fmla="*/ 249039 w 608415"/>
                <a:gd name="connsiteY34" fmla="*/ 370680 h 536650"/>
                <a:gd name="connsiteX35" fmla="*/ 83270 w 608415"/>
                <a:gd name="connsiteY35" fmla="*/ 370680 h 536650"/>
                <a:gd name="connsiteX36" fmla="*/ 193770 w 608415"/>
                <a:gd name="connsiteY36" fmla="*/ 370680 h 536650"/>
                <a:gd name="connsiteX37" fmla="*/ 210214 w 608415"/>
                <a:gd name="connsiteY37" fmla="*/ 387087 h 536650"/>
                <a:gd name="connsiteX38" fmla="*/ 193770 w 608415"/>
                <a:gd name="connsiteY38" fmla="*/ 403493 h 536650"/>
                <a:gd name="connsiteX39" fmla="*/ 83270 w 608415"/>
                <a:gd name="connsiteY39" fmla="*/ 403493 h 536650"/>
                <a:gd name="connsiteX40" fmla="*/ 66825 w 608415"/>
                <a:gd name="connsiteY40" fmla="*/ 387087 h 536650"/>
                <a:gd name="connsiteX41" fmla="*/ 83270 w 608415"/>
                <a:gd name="connsiteY41" fmla="*/ 370680 h 536650"/>
                <a:gd name="connsiteX42" fmla="*/ 414708 w 608415"/>
                <a:gd name="connsiteY42" fmla="*/ 319732 h 536650"/>
                <a:gd name="connsiteX43" fmla="*/ 525153 w 608415"/>
                <a:gd name="connsiteY43" fmla="*/ 319732 h 536650"/>
                <a:gd name="connsiteX44" fmla="*/ 541589 w 608415"/>
                <a:gd name="connsiteY44" fmla="*/ 336168 h 536650"/>
                <a:gd name="connsiteX45" fmla="*/ 525153 w 608415"/>
                <a:gd name="connsiteY45" fmla="*/ 352757 h 536650"/>
                <a:gd name="connsiteX46" fmla="*/ 414708 w 608415"/>
                <a:gd name="connsiteY46" fmla="*/ 352757 h 536650"/>
                <a:gd name="connsiteX47" fmla="*/ 398271 w 608415"/>
                <a:gd name="connsiteY47" fmla="*/ 336168 h 536650"/>
                <a:gd name="connsiteX48" fmla="*/ 414708 w 608415"/>
                <a:gd name="connsiteY48" fmla="*/ 319732 h 536650"/>
                <a:gd name="connsiteX49" fmla="*/ 249039 w 608415"/>
                <a:gd name="connsiteY49" fmla="*/ 319732 h 536650"/>
                <a:gd name="connsiteX50" fmla="*/ 359376 w 608415"/>
                <a:gd name="connsiteY50" fmla="*/ 319732 h 536650"/>
                <a:gd name="connsiteX51" fmla="*/ 375972 w 608415"/>
                <a:gd name="connsiteY51" fmla="*/ 336168 h 536650"/>
                <a:gd name="connsiteX52" fmla="*/ 359376 w 608415"/>
                <a:gd name="connsiteY52" fmla="*/ 352757 h 536650"/>
                <a:gd name="connsiteX53" fmla="*/ 249039 w 608415"/>
                <a:gd name="connsiteY53" fmla="*/ 352757 h 536650"/>
                <a:gd name="connsiteX54" fmla="*/ 232442 w 608415"/>
                <a:gd name="connsiteY54" fmla="*/ 336168 h 536650"/>
                <a:gd name="connsiteX55" fmla="*/ 249039 w 608415"/>
                <a:gd name="connsiteY55" fmla="*/ 319732 h 536650"/>
                <a:gd name="connsiteX56" fmla="*/ 83270 w 608415"/>
                <a:gd name="connsiteY56" fmla="*/ 319732 h 536650"/>
                <a:gd name="connsiteX57" fmla="*/ 193770 w 608415"/>
                <a:gd name="connsiteY57" fmla="*/ 319732 h 536650"/>
                <a:gd name="connsiteX58" fmla="*/ 210214 w 608415"/>
                <a:gd name="connsiteY58" fmla="*/ 336168 h 536650"/>
                <a:gd name="connsiteX59" fmla="*/ 193770 w 608415"/>
                <a:gd name="connsiteY59" fmla="*/ 352757 h 536650"/>
                <a:gd name="connsiteX60" fmla="*/ 83270 w 608415"/>
                <a:gd name="connsiteY60" fmla="*/ 352757 h 536650"/>
                <a:gd name="connsiteX61" fmla="*/ 66825 w 608415"/>
                <a:gd name="connsiteY61" fmla="*/ 336168 h 536650"/>
                <a:gd name="connsiteX62" fmla="*/ 83270 w 608415"/>
                <a:gd name="connsiteY62" fmla="*/ 319732 h 536650"/>
                <a:gd name="connsiteX63" fmla="*/ 431144 w 608415"/>
                <a:gd name="connsiteY63" fmla="*/ 216940 h 536650"/>
                <a:gd name="connsiteX64" fmla="*/ 431144 w 608415"/>
                <a:gd name="connsiteY64" fmla="*/ 251909 h 536650"/>
                <a:gd name="connsiteX65" fmla="*/ 508563 w 608415"/>
                <a:gd name="connsiteY65" fmla="*/ 251909 h 536650"/>
                <a:gd name="connsiteX66" fmla="*/ 508563 w 608415"/>
                <a:gd name="connsiteY66" fmla="*/ 216940 h 536650"/>
                <a:gd name="connsiteX67" fmla="*/ 265482 w 608415"/>
                <a:gd name="connsiteY67" fmla="*/ 216940 h 536650"/>
                <a:gd name="connsiteX68" fmla="*/ 265482 w 608415"/>
                <a:gd name="connsiteY68" fmla="*/ 251909 h 536650"/>
                <a:gd name="connsiteX69" fmla="*/ 342933 w 608415"/>
                <a:gd name="connsiteY69" fmla="*/ 251909 h 536650"/>
                <a:gd name="connsiteX70" fmla="*/ 342933 w 608415"/>
                <a:gd name="connsiteY70" fmla="*/ 216940 h 536650"/>
                <a:gd name="connsiteX71" fmla="*/ 99868 w 608415"/>
                <a:gd name="connsiteY71" fmla="*/ 216940 h 536650"/>
                <a:gd name="connsiteX72" fmla="*/ 99868 w 608415"/>
                <a:gd name="connsiteY72" fmla="*/ 251909 h 536650"/>
                <a:gd name="connsiteX73" fmla="*/ 177325 w 608415"/>
                <a:gd name="connsiteY73" fmla="*/ 251909 h 536650"/>
                <a:gd name="connsiteX74" fmla="*/ 177325 w 608415"/>
                <a:gd name="connsiteY74" fmla="*/ 216940 h 536650"/>
                <a:gd name="connsiteX75" fmla="*/ 414708 w 608415"/>
                <a:gd name="connsiteY75" fmla="*/ 183964 h 536650"/>
                <a:gd name="connsiteX76" fmla="*/ 525153 w 608415"/>
                <a:gd name="connsiteY76" fmla="*/ 183964 h 536650"/>
                <a:gd name="connsiteX77" fmla="*/ 541589 w 608415"/>
                <a:gd name="connsiteY77" fmla="*/ 200528 h 536650"/>
                <a:gd name="connsiteX78" fmla="*/ 541589 w 608415"/>
                <a:gd name="connsiteY78" fmla="*/ 268320 h 536650"/>
                <a:gd name="connsiteX79" fmla="*/ 525153 w 608415"/>
                <a:gd name="connsiteY79" fmla="*/ 284731 h 536650"/>
                <a:gd name="connsiteX80" fmla="*/ 414708 w 608415"/>
                <a:gd name="connsiteY80" fmla="*/ 284731 h 536650"/>
                <a:gd name="connsiteX81" fmla="*/ 398271 w 608415"/>
                <a:gd name="connsiteY81" fmla="*/ 268320 h 536650"/>
                <a:gd name="connsiteX82" fmla="*/ 398271 w 608415"/>
                <a:gd name="connsiteY82" fmla="*/ 200528 h 536650"/>
                <a:gd name="connsiteX83" fmla="*/ 414708 w 608415"/>
                <a:gd name="connsiteY83" fmla="*/ 183964 h 536650"/>
                <a:gd name="connsiteX84" fmla="*/ 249039 w 608415"/>
                <a:gd name="connsiteY84" fmla="*/ 183964 h 536650"/>
                <a:gd name="connsiteX85" fmla="*/ 359376 w 608415"/>
                <a:gd name="connsiteY85" fmla="*/ 183964 h 536650"/>
                <a:gd name="connsiteX86" fmla="*/ 375972 w 608415"/>
                <a:gd name="connsiteY86" fmla="*/ 200528 h 536650"/>
                <a:gd name="connsiteX87" fmla="*/ 375972 w 608415"/>
                <a:gd name="connsiteY87" fmla="*/ 268320 h 536650"/>
                <a:gd name="connsiteX88" fmla="*/ 359376 w 608415"/>
                <a:gd name="connsiteY88" fmla="*/ 284731 h 536650"/>
                <a:gd name="connsiteX89" fmla="*/ 249039 w 608415"/>
                <a:gd name="connsiteY89" fmla="*/ 284731 h 536650"/>
                <a:gd name="connsiteX90" fmla="*/ 232442 w 608415"/>
                <a:gd name="connsiteY90" fmla="*/ 268320 h 536650"/>
                <a:gd name="connsiteX91" fmla="*/ 232442 w 608415"/>
                <a:gd name="connsiteY91" fmla="*/ 200528 h 536650"/>
                <a:gd name="connsiteX92" fmla="*/ 249039 w 608415"/>
                <a:gd name="connsiteY92" fmla="*/ 183964 h 536650"/>
                <a:gd name="connsiteX93" fmla="*/ 83270 w 608415"/>
                <a:gd name="connsiteY93" fmla="*/ 183964 h 536650"/>
                <a:gd name="connsiteX94" fmla="*/ 193770 w 608415"/>
                <a:gd name="connsiteY94" fmla="*/ 183964 h 536650"/>
                <a:gd name="connsiteX95" fmla="*/ 210214 w 608415"/>
                <a:gd name="connsiteY95" fmla="*/ 200528 h 536650"/>
                <a:gd name="connsiteX96" fmla="*/ 210214 w 608415"/>
                <a:gd name="connsiteY96" fmla="*/ 268320 h 536650"/>
                <a:gd name="connsiteX97" fmla="*/ 193770 w 608415"/>
                <a:gd name="connsiteY97" fmla="*/ 284731 h 536650"/>
                <a:gd name="connsiteX98" fmla="*/ 83270 w 608415"/>
                <a:gd name="connsiteY98" fmla="*/ 284731 h 536650"/>
                <a:gd name="connsiteX99" fmla="*/ 66825 w 608415"/>
                <a:gd name="connsiteY99" fmla="*/ 268320 h 536650"/>
                <a:gd name="connsiteX100" fmla="*/ 66825 w 608415"/>
                <a:gd name="connsiteY100" fmla="*/ 200528 h 536650"/>
                <a:gd name="connsiteX101" fmla="*/ 83270 w 608415"/>
                <a:gd name="connsiteY101" fmla="*/ 183964 h 536650"/>
                <a:gd name="connsiteX102" fmla="*/ 41175 w 608415"/>
                <a:gd name="connsiteY102" fmla="*/ 153109 h 536650"/>
                <a:gd name="connsiteX103" fmla="*/ 41175 w 608415"/>
                <a:gd name="connsiteY103" fmla="*/ 463470 h 536650"/>
                <a:gd name="connsiteX104" fmla="*/ 73287 w 608415"/>
                <a:gd name="connsiteY104" fmla="*/ 495534 h 536650"/>
                <a:gd name="connsiteX105" fmla="*/ 535129 w 608415"/>
                <a:gd name="connsiteY105" fmla="*/ 495534 h 536650"/>
                <a:gd name="connsiteX106" fmla="*/ 567240 w 608415"/>
                <a:gd name="connsiteY106" fmla="*/ 463470 h 536650"/>
                <a:gd name="connsiteX107" fmla="*/ 567240 w 608415"/>
                <a:gd name="connsiteY107" fmla="*/ 153109 h 536650"/>
                <a:gd name="connsiteX108" fmla="*/ 214660 w 608415"/>
                <a:gd name="connsiteY108" fmla="*/ 60616 h 536650"/>
                <a:gd name="connsiteX109" fmla="*/ 226338 w 608415"/>
                <a:gd name="connsiteY109" fmla="*/ 65521 h 536650"/>
                <a:gd name="connsiteX110" fmla="*/ 231101 w 608415"/>
                <a:gd name="connsiteY110" fmla="*/ 77016 h 536650"/>
                <a:gd name="connsiteX111" fmla="*/ 226338 w 608415"/>
                <a:gd name="connsiteY111" fmla="*/ 88665 h 536650"/>
                <a:gd name="connsiteX112" fmla="*/ 214660 w 608415"/>
                <a:gd name="connsiteY112" fmla="*/ 93570 h 536650"/>
                <a:gd name="connsiteX113" fmla="*/ 202982 w 608415"/>
                <a:gd name="connsiteY113" fmla="*/ 88665 h 536650"/>
                <a:gd name="connsiteX114" fmla="*/ 198218 w 608415"/>
                <a:gd name="connsiteY114" fmla="*/ 77016 h 536650"/>
                <a:gd name="connsiteX115" fmla="*/ 202982 w 608415"/>
                <a:gd name="connsiteY115" fmla="*/ 65521 h 536650"/>
                <a:gd name="connsiteX116" fmla="*/ 214660 w 608415"/>
                <a:gd name="connsiteY116" fmla="*/ 60616 h 536650"/>
                <a:gd name="connsiteX117" fmla="*/ 157926 w 608415"/>
                <a:gd name="connsiteY117" fmla="*/ 60616 h 536650"/>
                <a:gd name="connsiteX118" fmla="*/ 169604 w 608415"/>
                <a:gd name="connsiteY118" fmla="*/ 65521 h 536650"/>
                <a:gd name="connsiteX119" fmla="*/ 174367 w 608415"/>
                <a:gd name="connsiteY119" fmla="*/ 77016 h 536650"/>
                <a:gd name="connsiteX120" fmla="*/ 169604 w 608415"/>
                <a:gd name="connsiteY120" fmla="*/ 88665 h 536650"/>
                <a:gd name="connsiteX121" fmla="*/ 157926 w 608415"/>
                <a:gd name="connsiteY121" fmla="*/ 93570 h 536650"/>
                <a:gd name="connsiteX122" fmla="*/ 146401 w 608415"/>
                <a:gd name="connsiteY122" fmla="*/ 88665 h 536650"/>
                <a:gd name="connsiteX123" fmla="*/ 141484 w 608415"/>
                <a:gd name="connsiteY123" fmla="*/ 77016 h 536650"/>
                <a:gd name="connsiteX124" fmla="*/ 146401 w 608415"/>
                <a:gd name="connsiteY124" fmla="*/ 65521 h 536650"/>
                <a:gd name="connsiteX125" fmla="*/ 157926 w 608415"/>
                <a:gd name="connsiteY125" fmla="*/ 60616 h 536650"/>
                <a:gd name="connsiteX126" fmla="*/ 101410 w 608415"/>
                <a:gd name="connsiteY126" fmla="*/ 60616 h 536650"/>
                <a:gd name="connsiteX127" fmla="*/ 113084 w 608415"/>
                <a:gd name="connsiteY127" fmla="*/ 65521 h 536650"/>
                <a:gd name="connsiteX128" fmla="*/ 117845 w 608415"/>
                <a:gd name="connsiteY128" fmla="*/ 77016 h 536650"/>
                <a:gd name="connsiteX129" fmla="*/ 113084 w 608415"/>
                <a:gd name="connsiteY129" fmla="*/ 88665 h 536650"/>
                <a:gd name="connsiteX130" fmla="*/ 101410 w 608415"/>
                <a:gd name="connsiteY130" fmla="*/ 93570 h 536650"/>
                <a:gd name="connsiteX131" fmla="*/ 89736 w 608415"/>
                <a:gd name="connsiteY131" fmla="*/ 88665 h 536650"/>
                <a:gd name="connsiteX132" fmla="*/ 84820 w 608415"/>
                <a:gd name="connsiteY132" fmla="*/ 77016 h 536650"/>
                <a:gd name="connsiteX133" fmla="*/ 89736 w 608415"/>
                <a:gd name="connsiteY133" fmla="*/ 65521 h 536650"/>
                <a:gd name="connsiteX134" fmla="*/ 101410 w 608415"/>
                <a:gd name="connsiteY134" fmla="*/ 60616 h 536650"/>
                <a:gd name="connsiteX135" fmla="*/ 73287 w 608415"/>
                <a:gd name="connsiteY135" fmla="*/ 41116 h 536650"/>
                <a:gd name="connsiteX136" fmla="*/ 41175 w 608415"/>
                <a:gd name="connsiteY136" fmla="*/ 73180 h 536650"/>
                <a:gd name="connsiteX137" fmla="*/ 41175 w 608415"/>
                <a:gd name="connsiteY137" fmla="*/ 111994 h 536650"/>
                <a:gd name="connsiteX138" fmla="*/ 567240 w 608415"/>
                <a:gd name="connsiteY138" fmla="*/ 111994 h 536650"/>
                <a:gd name="connsiteX139" fmla="*/ 567240 w 608415"/>
                <a:gd name="connsiteY139" fmla="*/ 73180 h 536650"/>
                <a:gd name="connsiteX140" fmla="*/ 535129 w 608415"/>
                <a:gd name="connsiteY140" fmla="*/ 41116 h 536650"/>
                <a:gd name="connsiteX141" fmla="*/ 73287 w 608415"/>
                <a:gd name="connsiteY141" fmla="*/ 0 h 536650"/>
                <a:gd name="connsiteX142" fmla="*/ 535129 w 608415"/>
                <a:gd name="connsiteY142" fmla="*/ 0 h 536650"/>
                <a:gd name="connsiteX143" fmla="*/ 608415 w 608415"/>
                <a:gd name="connsiteY143" fmla="*/ 73180 h 536650"/>
                <a:gd name="connsiteX144" fmla="*/ 608415 w 608415"/>
                <a:gd name="connsiteY144" fmla="*/ 463470 h 536650"/>
                <a:gd name="connsiteX145" fmla="*/ 535129 w 608415"/>
                <a:gd name="connsiteY145" fmla="*/ 536650 h 536650"/>
                <a:gd name="connsiteX146" fmla="*/ 73287 w 608415"/>
                <a:gd name="connsiteY146" fmla="*/ 536650 h 536650"/>
                <a:gd name="connsiteX147" fmla="*/ 0 w 608415"/>
                <a:gd name="connsiteY147" fmla="*/ 463470 h 536650"/>
                <a:gd name="connsiteX148" fmla="*/ 0 w 608415"/>
                <a:gd name="connsiteY148" fmla="*/ 73180 h 536650"/>
                <a:gd name="connsiteX149" fmla="*/ 73287 w 608415"/>
                <a:gd name="connsiteY149"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8415" h="536650">
                  <a:moveTo>
                    <a:pt x="414708" y="421628"/>
                  </a:moveTo>
                  <a:lnTo>
                    <a:pt x="525153" y="421628"/>
                  </a:lnTo>
                  <a:cubicBezTo>
                    <a:pt x="534216" y="421628"/>
                    <a:pt x="541589" y="428988"/>
                    <a:pt x="541589" y="438035"/>
                  </a:cubicBezTo>
                  <a:cubicBezTo>
                    <a:pt x="541589" y="447081"/>
                    <a:pt x="534216" y="454441"/>
                    <a:pt x="525153" y="454441"/>
                  </a:cubicBezTo>
                  <a:lnTo>
                    <a:pt x="414708" y="454441"/>
                  </a:lnTo>
                  <a:cubicBezTo>
                    <a:pt x="405645" y="454441"/>
                    <a:pt x="398271" y="447081"/>
                    <a:pt x="398271" y="438035"/>
                  </a:cubicBezTo>
                  <a:cubicBezTo>
                    <a:pt x="398271" y="428988"/>
                    <a:pt x="405645" y="421628"/>
                    <a:pt x="414708" y="421628"/>
                  </a:cubicBezTo>
                  <a:close/>
                  <a:moveTo>
                    <a:pt x="249039" y="421628"/>
                  </a:moveTo>
                  <a:lnTo>
                    <a:pt x="359376" y="421628"/>
                  </a:lnTo>
                  <a:cubicBezTo>
                    <a:pt x="368596" y="421628"/>
                    <a:pt x="375972" y="428988"/>
                    <a:pt x="375972" y="438035"/>
                  </a:cubicBezTo>
                  <a:cubicBezTo>
                    <a:pt x="375972" y="447081"/>
                    <a:pt x="368596" y="454441"/>
                    <a:pt x="359376" y="454441"/>
                  </a:cubicBezTo>
                  <a:lnTo>
                    <a:pt x="249039" y="454441"/>
                  </a:lnTo>
                  <a:cubicBezTo>
                    <a:pt x="239819" y="454441"/>
                    <a:pt x="232442" y="447081"/>
                    <a:pt x="232442" y="438035"/>
                  </a:cubicBezTo>
                  <a:cubicBezTo>
                    <a:pt x="232442" y="428988"/>
                    <a:pt x="239819" y="421628"/>
                    <a:pt x="249039" y="421628"/>
                  </a:cubicBezTo>
                  <a:close/>
                  <a:moveTo>
                    <a:pt x="83270" y="421628"/>
                  </a:moveTo>
                  <a:lnTo>
                    <a:pt x="193770" y="421628"/>
                  </a:lnTo>
                  <a:cubicBezTo>
                    <a:pt x="202837" y="421628"/>
                    <a:pt x="210214" y="428988"/>
                    <a:pt x="210214" y="438035"/>
                  </a:cubicBezTo>
                  <a:cubicBezTo>
                    <a:pt x="210214" y="447081"/>
                    <a:pt x="202837" y="454441"/>
                    <a:pt x="193770" y="454441"/>
                  </a:cubicBezTo>
                  <a:lnTo>
                    <a:pt x="83270" y="454441"/>
                  </a:lnTo>
                  <a:cubicBezTo>
                    <a:pt x="74202" y="454441"/>
                    <a:pt x="66825" y="447081"/>
                    <a:pt x="66825" y="438035"/>
                  </a:cubicBezTo>
                  <a:cubicBezTo>
                    <a:pt x="66825" y="428988"/>
                    <a:pt x="74202" y="421628"/>
                    <a:pt x="83270" y="421628"/>
                  </a:cubicBezTo>
                  <a:close/>
                  <a:moveTo>
                    <a:pt x="414708" y="370680"/>
                  </a:moveTo>
                  <a:lnTo>
                    <a:pt x="525153" y="370680"/>
                  </a:lnTo>
                  <a:cubicBezTo>
                    <a:pt x="534216" y="370680"/>
                    <a:pt x="541589" y="378040"/>
                    <a:pt x="541589" y="387087"/>
                  </a:cubicBezTo>
                  <a:cubicBezTo>
                    <a:pt x="541589" y="396133"/>
                    <a:pt x="534216" y="403493"/>
                    <a:pt x="525153" y="403493"/>
                  </a:cubicBezTo>
                  <a:lnTo>
                    <a:pt x="414708" y="403493"/>
                  </a:lnTo>
                  <a:cubicBezTo>
                    <a:pt x="405645" y="403493"/>
                    <a:pt x="398271" y="396133"/>
                    <a:pt x="398271" y="387087"/>
                  </a:cubicBezTo>
                  <a:cubicBezTo>
                    <a:pt x="398271" y="378040"/>
                    <a:pt x="405645" y="370680"/>
                    <a:pt x="414708" y="370680"/>
                  </a:cubicBezTo>
                  <a:close/>
                  <a:moveTo>
                    <a:pt x="249039" y="370680"/>
                  </a:moveTo>
                  <a:lnTo>
                    <a:pt x="359376" y="370680"/>
                  </a:lnTo>
                  <a:cubicBezTo>
                    <a:pt x="368596" y="370680"/>
                    <a:pt x="375972" y="378040"/>
                    <a:pt x="375972" y="387087"/>
                  </a:cubicBezTo>
                  <a:cubicBezTo>
                    <a:pt x="375972" y="396133"/>
                    <a:pt x="368596" y="403493"/>
                    <a:pt x="359376" y="403493"/>
                  </a:cubicBezTo>
                  <a:lnTo>
                    <a:pt x="249039" y="403493"/>
                  </a:lnTo>
                  <a:cubicBezTo>
                    <a:pt x="239819" y="403493"/>
                    <a:pt x="232442" y="396133"/>
                    <a:pt x="232442" y="387087"/>
                  </a:cubicBezTo>
                  <a:cubicBezTo>
                    <a:pt x="232442" y="378040"/>
                    <a:pt x="239819" y="370680"/>
                    <a:pt x="249039" y="370680"/>
                  </a:cubicBezTo>
                  <a:close/>
                  <a:moveTo>
                    <a:pt x="83270" y="370680"/>
                  </a:moveTo>
                  <a:lnTo>
                    <a:pt x="193770" y="370680"/>
                  </a:lnTo>
                  <a:cubicBezTo>
                    <a:pt x="202837" y="370680"/>
                    <a:pt x="210214" y="378040"/>
                    <a:pt x="210214" y="387087"/>
                  </a:cubicBezTo>
                  <a:cubicBezTo>
                    <a:pt x="210214" y="396133"/>
                    <a:pt x="202837" y="403493"/>
                    <a:pt x="193770" y="403493"/>
                  </a:cubicBezTo>
                  <a:lnTo>
                    <a:pt x="83270" y="403493"/>
                  </a:lnTo>
                  <a:cubicBezTo>
                    <a:pt x="74202" y="403493"/>
                    <a:pt x="66825" y="396133"/>
                    <a:pt x="66825" y="387087"/>
                  </a:cubicBezTo>
                  <a:cubicBezTo>
                    <a:pt x="66825" y="378040"/>
                    <a:pt x="74202" y="370680"/>
                    <a:pt x="83270" y="370680"/>
                  </a:cubicBezTo>
                  <a:close/>
                  <a:moveTo>
                    <a:pt x="414708" y="319732"/>
                  </a:moveTo>
                  <a:lnTo>
                    <a:pt x="525153" y="319732"/>
                  </a:lnTo>
                  <a:cubicBezTo>
                    <a:pt x="534216" y="319732"/>
                    <a:pt x="541589" y="327105"/>
                    <a:pt x="541589" y="336168"/>
                  </a:cubicBezTo>
                  <a:cubicBezTo>
                    <a:pt x="541589" y="345384"/>
                    <a:pt x="534216" y="352757"/>
                    <a:pt x="525153" y="352757"/>
                  </a:cubicBezTo>
                  <a:lnTo>
                    <a:pt x="414708" y="352757"/>
                  </a:lnTo>
                  <a:cubicBezTo>
                    <a:pt x="405645" y="352757"/>
                    <a:pt x="398271" y="345384"/>
                    <a:pt x="398271" y="336168"/>
                  </a:cubicBezTo>
                  <a:cubicBezTo>
                    <a:pt x="398271" y="327105"/>
                    <a:pt x="405645" y="319732"/>
                    <a:pt x="414708" y="319732"/>
                  </a:cubicBezTo>
                  <a:close/>
                  <a:moveTo>
                    <a:pt x="249039" y="319732"/>
                  </a:moveTo>
                  <a:lnTo>
                    <a:pt x="359376" y="319732"/>
                  </a:lnTo>
                  <a:cubicBezTo>
                    <a:pt x="368596" y="319732"/>
                    <a:pt x="375972" y="327105"/>
                    <a:pt x="375972" y="336168"/>
                  </a:cubicBezTo>
                  <a:cubicBezTo>
                    <a:pt x="375972" y="345384"/>
                    <a:pt x="368596" y="352757"/>
                    <a:pt x="359376" y="352757"/>
                  </a:cubicBezTo>
                  <a:lnTo>
                    <a:pt x="249039" y="352757"/>
                  </a:lnTo>
                  <a:cubicBezTo>
                    <a:pt x="239819" y="352757"/>
                    <a:pt x="232442" y="345384"/>
                    <a:pt x="232442" y="336168"/>
                  </a:cubicBezTo>
                  <a:cubicBezTo>
                    <a:pt x="232442" y="327105"/>
                    <a:pt x="239819" y="319732"/>
                    <a:pt x="249039" y="319732"/>
                  </a:cubicBezTo>
                  <a:close/>
                  <a:moveTo>
                    <a:pt x="83270" y="319732"/>
                  </a:moveTo>
                  <a:lnTo>
                    <a:pt x="193770" y="319732"/>
                  </a:lnTo>
                  <a:cubicBezTo>
                    <a:pt x="202837" y="319732"/>
                    <a:pt x="210214" y="327105"/>
                    <a:pt x="210214" y="336168"/>
                  </a:cubicBezTo>
                  <a:cubicBezTo>
                    <a:pt x="210214" y="345384"/>
                    <a:pt x="202837" y="352757"/>
                    <a:pt x="193770" y="352757"/>
                  </a:cubicBezTo>
                  <a:lnTo>
                    <a:pt x="83270" y="352757"/>
                  </a:lnTo>
                  <a:cubicBezTo>
                    <a:pt x="74202" y="352757"/>
                    <a:pt x="66825" y="345384"/>
                    <a:pt x="66825" y="336168"/>
                  </a:cubicBezTo>
                  <a:cubicBezTo>
                    <a:pt x="66825" y="327105"/>
                    <a:pt x="74202" y="319732"/>
                    <a:pt x="83270" y="319732"/>
                  </a:cubicBezTo>
                  <a:close/>
                  <a:moveTo>
                    <a:pt x="431144" y="216940"/>
                  </a:moveTo>
                  <a:lnTo>
                    <a:pt x="431144" y="251909"/>
                  </a:lnTo>
                  <a:lnTo>
                    <a:pt x="508563" y="251909"/>
                  </a:lnTo>
                  <a:lnTo>
                    <a:pt x="508563" y="216940"/>
                  </a:lnTo>
                  <a:close/>
                  <a:moveTo>
                    <a:pt x="265482" y="216940"/>
                  </a:moveTo>
                  <a:lnTo>
                    <a:pt x="265482" y="251909"/>
                  </a:lnTo>
                  <a:lnTo>
                    <a:pt x="342933" y="251909"/>
                  </a:lnTo>
                  <a:lnTo>
                    <a:pt x="342933" y="216940"/>
                  </a:lnTo>
                  <a:close/>
                  <a:moveTo>
                    <a:pt x="99868" y="216940"/>
                  </a:moveTo>
                  <a:lnTo>
                    <a:pt x="99868" y="251909"/>
                  </a:lnTo>
                  <a:lnTo>
                    <a:pt x="177325" y="251909"/>
                  </a:lnTo>
                  <a:lnTo>
                    <a:pt x="177325" y="216940"/>
                  </a:lnTo>
                  <a:close/>
                  <a:moveTo>
                    <a:pt x="414708" y="183964"/>
                  </a:moveTo>
                  <a:lnTo>
                    <a:pt x="525153" y="183964"/>
                  </a:lnTo>
                  <a:cubicBezTo>
                    <a:pt x="534216" y="183964"/>
                    <a:pt x="541589" y="191326"/>
                    <a:pt x="541589" y="200528"/>
                  </a:cubicBezTo>
                  <a:lnTo>
                    <a:pt x="541589" y="268320"/>
                  </a:lnTo>
                  <a:cubicBezTo>
                    <a:pt x="541589" y="277369"/>
                    <a:pt x="534216" y="284731"/>
                    <a:pt x="525153" y="284731"/>
                  </a:cubicBezTo>
                  <a:lnTo>
                    <a:pt x="414708" y="284731"/>
                  </a:lnTo>
                  <a:cubicBezTo>
                    <a:pt x="405645" y="284731"/>
                    <a:pt x="398271" y="277369"/>
                    <a:pt x="398271" y="268320"/>
                  </a:cubicBezTo>
                  <a:lnTo>
                    <a:pt x="398271" y="200528"/>
                  </a:lnTo>
                  <a:cubicBezTo>
                    <a:pt x="398271" y="191326"/>
                    <a:pt x="405645" y="183964"/>
                    <a:pt x="414708" y="183964"/>
                  </a:cubicBezTo>
                  <a:close/>
                  <a:moveTo>
                    <a:pt x="249039" y="183964"/>
                  </a:moveTo>
                  <a:lnTo>
                    <a:pt x="359376" y="183964"/>
                  </a:lnTo>
                  <a:cubicBezTo>
                    <a:pt x="368596" y="183964"/>
                    <a:pt x="375972" y="191326"/>
                    <a:pt x="375972" y="200528"/>
                  </a:cubicBezTo>
                  <a:lnTo>
                    <a:pt x="375972" y="268320"/>
                  </a:lnTo>
                  <a:cubicBezTo>
                    <a:pt x="375972" y="277369"/>
                    <a:pt x="368596" y="284731"/>
                    <a:pt x="359376" y="284731"/>
                  </a:cubicBezTo>
                  <a:lnTo>
                    <a:pt x="249039" y="284731"/>
                  </a:lnTo>
                  <a:cubicBezTo>
                    <a:pt x="239819" y="284731"/>
                    <a:pt x="232442" y="277369"/>
                    <a:pt x="232442" y="268320"/>
                  </a:cubicBezTo>
                  <a:lnTo>
                    <a:pt x="232442" y="200528"/>
                  </a:lnTo>
                  <a:cubicBezTo>
                    <a:pt x="232442" y="191326"/>
                    <a:pt x="239819" y="183964"/>
                    <a:pt x="249039" y="183964"/>
                  </a:cubicBezTo>
                  <a:close/>
                  <a:moveTo>
                    <a:pt x="83270" y="183964"/>
                  </a:moveTo>
                  <a:lnTo>
                    <a:pt x="193770" y="183964"/>
                  </a:lnTo>
                  <a:cubicBezTo>
                    <a:pt x="202837" y="183964"/>
                    <a:pt x="210214" y="191326"/>
                    <a:pt x="210214" y="200528"/>
                  </a:cubicBezTo>
                  <a:lnTo>
                    <a:pt x="210214" y="268320"/>
                  </a:lnTo>
                  <a:cubicBezTo>
                    <a:pt x="210214" y="277369"/>
                    <a:pt x="202837" y="284731"/>
                    <a:pt x="193770" y="284731"/>
                  </a:cubicBezTo>
                  <a:lnTo>
                    <a:pt x="83270" y="284731"/>
                  </a:lnTo>
                  <a:cubicBezTo>
                    <a:pt x="74202" y="284731"/>
                    <a:pt x="66825" y="277369"/>
                    <a:pt x="66825" y="268320"/>
                  </a:cubicBezTo>
                  <a:lnTo>
                    <a:pt x="66825" y="200528"/>
                  </a:lnTo>
                  <a:cubicBezTo>
                    <a:pt x="66825" y="191326"/>
                    <a:pt x="74202" y="183964"/>
                    <a:pt x="83270" y="183964"/>
                  </a:cubicBezTo>
                  <a:close/>
                  <a:moveTo>
                    <a:pt x="41175" y="153109"/>
                  </a:moveTo>
                  <a:lnTo>
                    <a:pt x="41175" y="463470"/>
                  </a:lnTo>
                  <a:cubicBezTo>
                    <a:pt x="41175" y="481113"/>
                    <a:pt x="55617" y="495534"/>
                    <a:pt x="73287" y="495534"/>
                  </a:cubicBezTo>
                  <a:lnTo>
                    <a:pt x="535129" y="495534"/>
                  </a:lnTo>
                  <a:cubicBezTo>
                    <a:pt x="552797" y="495534"/>
                    <a:pt x="567240" y="481113"/>
                    <a:pt x="567240" y="463470"/>
                  </a:cubicBezTo>
                  <a:lnTo>
                    <a:pt x="567240" y="153109"/>
                  </a:lnTo>
                  <a:close/>
                  <a:moveTo>
                    <a:pt x="214660" y="60616"/>
                  </a:moveTo>
                  <a:cubicBezTo>
                    <a:pt x="218962" y="60616"/>
                    <a:pt x="223265" y="62455"/>
                    <a:pt x="226338" y="65521"/>
                  </a:cubicBezTo>
                  <a:cubicBezTo>
                    <a:pt x="229411" y="68433"/>
                    <a:pt x="231101" y="72725"/>
                    <a:pt x="231101" y="77016"/>
                  </a:cubicBezTo>
                  <a:cubicBezTo>
                    <a:pt x="231101" y="81461"/>
                    <a:pt x="229411" y="85600"/>
                    <a:pt x="226338" y="88665"/>
                  </a:cubicBezTo>
                  <a:cubicBezTo>
                    <a:pt x="223265" y="91731"/>
                    <a:pt x="218962" y="93570"/>
                    <a:pt x="214660" y="93570"/>
                  </a:cubicBezTo>
                  <a:cubicBezTo>
                    <a:pt x="210357" y="93570"/>
                    <a:pt x="206055" y="91731"/>
                    <a:pt x="202982" y="88665"/>
                  </a:cubicBezTo>
                  <a:cubicBezTo>
                    <a:pt x="199908" y="85600"/>
                    <a:pt x="198218" y="81461"/>
                    <a:pt x="198218" y="77016"/>
                  </a:cubicBezTo>
                  <a:cubicBezTo>
                    <a:pt x="198218" y="72725"/>
                    <a:pt x="199908" y="68433"/>
                    <a:pt x="202982" y="65521"/>
                  </a:cubicBezTo>
                  <a:cubicBezTo>
                    <a:pt x="206055" y="62455"/>
                    <a:pt x="210357" y="60616"/>
                    <a:pt x="214660" y="60616"/>
                  </a:cubicBezTo>
                  <a:close/>
                  <a:moveTo>
                    <a:pt x="157926" y="60616"/>
                  </a:moveTo>
                  <a:cubicBezTo>
                    <a:pt x="162382" y="60616"/>
                    <a:pt x="166531" y="62455"/>
                    <a:pt x="169604" y="65521"/>
                  </a:cubicBezTo>
                  <a:cubicBezTo>
                    <a:pt x="172677" y="68433"/>
                    <a:pt x="174367" y="72725"/>
                    <a:pt x="174367" y="77016"/>
                  </a:cubicBezTo>
                  <a:cubicBezTo>
                    <a:pt x="174367" y="81461"/>
                    <a:pt x="172677" y="85600"/>
                    <a:pt x="169604" y="88665"/>
                  </a:cubicBezTo>
                  <a:cubicBezTo>
                    <a:pt x="166531" y="91731"/>
                    <a:pt x="162382" y="93570"/>
                    <a:pt x="157926" y="93570"/>
                  </a:cubicBezTo>
                  <a:cubicBezTo>
                    <a:pt x="153623" y="93570"/>
                    <a:pt x="149321" y="91731"/>
                    <a:pt x="146401" y="88665"/>
                  </a:cubicBezTo>
                  <a:cubicBezTo>
                    <a:pt x="143328" y="85600"/>
                    <a:pt x="141484" y="81461"/>
                    <a:pt x="141484" y="77016"/>
                  </a:cubicBezTo>
                  <a:cubicBezTo>
                    <a:pt x="141484" y="72725"/>
                    <a:pt x="143328" y="68433"/>
                    <a:pt x="146401" y="65521"/>
                  </a:cubicBezTo>
                  <a:cubicBezTo>
                    <a:pt x="149321" y="62455"/>
                    <a:pt x="153623" y="60616"/>
                    <a:pt x="157926" y="60616"/>
                  </a:cubicBezTo>
                  <a:close/>
                  <a:moveTo>
                    <a:pt x="101410" y="60616"/>
                  </a:moveTo>
                  <a:cubicBezTo>
                    <a:pt x="105710" y="60616"/>
                    <a:pt x="110011" y="62455"/>
                    <a:pt x="113084" y="65521"/>
                  </a:cubicBezTo>
                  <a:cubicBezTo>
                    <a:pt x="116002" y="68433"/>
                    <a:pt x="117845" y="72725"/>
                    <a:pt x="117845" y="77016"/>
                  </a:cubicBezTo>
                  <a:cubicBezTo>
                    <a:pt x="117845" y="81461"/>
                    <a:pt x="116002" y="85600"/>
                    <a:pt x="113084" y="88665"/>
                  </a:cubicBezTo>
                  <a:cubicBezTo>
                    <a:pt x="110011" y="91731"/>
                    <a:pt x="105710" y="93570"/>
                    <a:pt x="101410" y="93570"/>
                  </a:cubicBezTo>
                  <a:cubicBezTo>
                    <a:pt x="96955" y="93570"/>
                    <a:pt x="92808" y="91731"/>
                    <a:pt x="89736" y="88665"/>
                  </a:cubicBezTo>
                  <a:cubicBezTo>
                    <a:pt x="86664" y="85600"/>
                    <a:pt x="84820" y="81461"/>
                    <a:pt x="84820" y="77016"/>
                  </a:cubicBezTo>
                  <a:cubicBezTo>
                    <a:pt x="84820" y="72725"/>
                    <a:pt x="86664" y="68433"/>
                    <a:pt x="89736" y="65521"/>
                  </a:cubicBezTo>
                  <a:cubicBezTo>
                    <a:pt x="92808" y="62455"/>
                    <a:pt x="96955" y="60616"/>
                    <a:pt x="101410" y="60616"/>
                  </a:cubicBezTo>
                  <a:close/>
                  <a:moveTo>
                    <a:pt x="73287" y="41116"/>
                  </a:moveTo>
                  <a:cubicBezTo>
                    <a:pt x="55617" y="41116"/>
                    <a:pt x="41175" y="55537"/>
                    <a:pt x="41175" y="73180"/>
                  </a:cubicBezTo>
                  <a:lnTo>
                    <a:pt x="41175" y="111994"/>
                  </a:lnTo>
                  <a:lnTo>
                    <a:pt x="567240" y="111994"/>
                  </a:lnTo>
                  <a:lnTo>
                    <a:pt x="567240" y="73180"/>
                  </a:lnTo>
                  <a:cubicBezTo>
                    <a:pt x="567240" y="55537"/>
                    <a:pt x="552797" y="41116"/>
                    <a:pt x="535129" y="41116"/>
                  </a:cubicBezTo>
                  <a:close/>
                  <a:moveTo>
                    <a:pt x="73287" y="0"/>
                  </a:moveTo>
                  <a:lnTo>
                    <a:pt x="535129" y="0"/>
                  </a:lnTo>
                  <a:cubicBezTo>
                    <a:pt x="575536" y="0"/>
                    <a:pt x="608415" y="32831"/>
                    <a:pt x="608415" y="73180"/>
                  </a:cubicBezTo>
                  <a:lnTo>
                    <a:pt x="608415" y="463470"/>
                  </a:lnTo>
                  <a:cubicBezTo>
                    <a:pt x="608415" y="503819"/>
                    <a:pt x="575536" y="536650"/>
                    <a:pt x="535129" y="536650"/>
                  </a:cubicBezTo>
                  <a:lnTo>
                    <a:pt x="73287" y="536650"/>
                  </a:lnTo>
                  <a:cubicBezTo>
                    <a:pt x="32879" y="536650"/>
                    <a:pt x="0" y="503819"/>
                    <a:pt x="0" y="463470"/>
                  </a:cubicBezTo>
                  <a:lnTo>
                    <a:pt x="0" y="73180"/>
                  </a:lnTo>
                  <a:cubicBezTo>
                    <a:pt x="0" y="32831"/>
                    <a:pt x="32879" y="0"/>
                    <a:pt x="73287" y="0"/>
                  </a:cubicBezTo>
                  <a:close/>
                </a:path>
              </a:pathLst>
            </a:custGeom>
            <a:solidFill>
              <a:schemeClr val="bg1"/>
            </a:solidFill>
            <a:ln>
              <a:noFill/>
            </a:ln>
          </p:spPr>
        </p:sp>
        <p:sp>
          <p:nvSpPr>
            <p:cNvPr id="37" name="ruler_384703">
              <a:extLst>
                <a:ext uri="{FF2B5EF4-FFF2-40B4-BE49-F238E27FC236}">
                  <a16:creationId xmlns:a16="http://schemas.microsoft.com/office/drawing/2014/main" id="{EFA348DE-4B42-4350-A8F9-F65C1DA1CE4C}"/>
                </a:ext>
              </a:extLst>
            </p:cNvPr>
            <p:cNvSpPr>
              <a:spLocks noChangeAspect="1"/>
            </p:cNvSpPr>
            <p:nvPr/>
          </p:nvSpPr>
          <p:spPr bwMode="auto">
            <a:xfrm>
              <a:off x="6565879" y="1613210"/>
              <a:ext cx="332674" cy="332054"/>
            </a:xfrm>
            <a:custGeom>
              <a:avLst/>
              <a:gdLst>
                <a:gd name="connsiteX0" fmla="*/ 120812 w 607226"/>
                <a:gd name="connsiteY0" fmla="*/ 101914 h 606098"/>
                <a:gd name="connsiteX1" fmla="*/ 133872 w 607226"/>
                <a:gd name="connsiteY1" fmla="*/ 107291 h 606098"/>
                <a:gd name="connsiteX2" fmla="*/ 133872 w 607226"/>
                <a:gd name="connsiteY2" fmla="*/ 133458 h 606098"/>
                <a:gd name="connsiteX3" fmla="*/ 107685 w 607226"/>
                <a:gd name="connsiteY3" fmla="*/ 133458 h 606098"/>
                <a:gd name="connsiteX4" fmla="*/ 107685 w 607226"/>
                <a:gd name="connsiteY4" fmla="*/ 107291 h 606098"/>
                <a:gd name="connsiteX5" fmla="*/ 120812 w 607226"/>
                <a:gd name="connsiteY5" fmla="*/ 101914 h 606098"/>
                <a:gd name="connsiteX6" fmla="*/ 119718 w 607226"/>
                <a:gd name="connsiteY6" fmla="*/ 40608 h 606098"/>
                <a:gd name="connsiteX7" fmla="*/ 40757 w 607226"/>
                <a:gd name="connsiteY7" fmla="*/ 119452 h 606098"/>
                <a:gd name="connsiteX8" fmla="*/ 125364 w 607226"/>
                <a:gd name="connsiteY8" fmla="*/ 203935 h 606098"/>
                <a:gd name="connsiteX9" fmla="*/ 138539 w 607226"/>
                <a:gd name="connsiteY9" fmla="*/ 190869 h 606098"/>
                <a:gd name="connsiteX10" fmla="*/ 162380 w 607226"/>
                <a:gd name="connsiteY10" fmla="*/ 190869 h 606098"/>
                <a:gd name="connsiteX11" fmla="*/ 162380 w 607226"/>
                <a:gd name="connsiteY11" fmla="*/ 214585 h 606098"/>
                <a:gd name="connsiteX12" fmla="*/ 149294 w 607226"/>
                <a:gd name="connsiteY12" fmla="*/ 227740 h 606098"/>
                <a:gd name="connsiteX13" fmla="*/ 186579 w 607226"/>
                <a:gd name="connsiteY13" fmla="*/ 264970 h 606098"/>
                <a:gd name="connsiteX14" fmla="*/ 212929 w 607226"/>
                <a:gd name="connsiteY14" fmla="*/ 238659 h 606098"/>
                <a:gd name="connsiteX15" fmla="*/ 236859 w 607226"/>
                <a:gd name="connsiteY15" fmla="*/ 238659 h 606098"/>
                <a:gd name="connsiteX16" fmla="*/ 236859 w 607226"/>
                <a:gd name="connsiteY16" fmla="*/ 262464 h 606098"/>
                <a:gd name="connsiteX17" fmla="*/ 210419 w 607226"/>
                <a:gd name="connsiteY17" fmla="*/ 288775 h 606098"/>
                <a:gd name="connsiteX18" fmla="*/ 247524 w 607226"/>
                <a:gd name="connsiteY18" fmla="*/ 326273 h 606098"/>
                <a:gd name="connsiteX19" fmla="*/ 260610 w 607226"/>
                <a:gd name="connsiteY19" fmla="*/ 313118 h 606098"/>
                <a:gd name="connsiteX20" fmla="*/ 284540 w 607226"/>
                <a:gd name="connsiteY20" fmla="*/ 313118 h 606098"/>
                <a:gd name="connsiteX21" fmla="*/ 284540 w 607226"/>
                <a:gd name="connsiteY21" fmla="*/ 336923 h 606098"/>
                <a:gd name="connsiteX22" fmla="*/ 271365 w 607226"/>
                <a:gd name="connsiteY22" fmla="*/ 349989 h 606098"/>
                <a:gd name="connsiteX23" fmla="*/ 308649 w 607226"/>
                <a:gd name="connsiteY23" fmla="*/ 387219 h 606098"/>
                <a:gd name="connsiteX24" fmla="*/ 335089 w 607226"/>
                <a:gd name="connsiteY24" fmla="*/ 360907 h 606098"/>
                <a:gd name="connsiteX25" fmla="*/ 359019 w 607226"/>
                <a:gd name="connsiteY25" fmla="*/ 360907 h 606098"/>
                <a:gd name="connsiteX26" fmla="*/ 359019 w 607226"/>
                <a:gd name="connsiteY26" fmla="*/ 384623 h 606098"/>
                <a:gd name="connsiteX27" fmla="*/ 332579 w 607226"/>
                <a:gd name="connsiteY27" fmla="*/ 410845 h 606098"/>
                <a:gd name="connsiteX28" fmla="*/ 369864 w 607226"/>
                <a:gd name="connsiteY28" fmla="*/ 448075 h 606098"/>
                <a:gd name="connsiteX29" fmla="*/ 383039 w 607226"/>
                <a:gd name="connsiteY29" fmla="*/ 435009 h 606098"/>
                <a:gd name="connsiteX30" fmla="*/ 406879 w 607226"/>
                <a:gd name="connsiteY30" fmla="*/ 435009 h 606098"/>
                <a:gd name="connsiteX31" fmla="*/ 406879 w 607226"/>
                <a:gd name="connsiteY31" fmla="*/ 458724 h 606098"/>
                <a:gd name="connsiteX32" fmla="*/ 393794 w 607226"/>
                <a:gd name="connsiteY32" fmla="*/ 471880 h 606098"/>
                <a:gd name="connsiteX33" fmla="*/ 431078 w 607226"/>
                <a:gd name="connsiteY33" fmla="*/ 509110 h 606098"/>
                <a:gd name="connsiteX34" fmla="*/ 457428 w 607226"/>
                <a:gd name="connsiteY34" fmla="*/ 482798 h 606098"/>
                <a:gd name="connsiteX35" fmla="*/ 481358 w 607226"/>
                <a:gd name="connsiteY35" fmla="*/ 482798 h 606098"/>
                <a:gd name="connsiteX36" fmla="*/ 481358 w 607226"/>
                <a:gd name="connsiteY36" fmla="*/ 506604 h 606098"/>
                <a:gd name="connsiteX37" fmla="*/ 454919 w 607226"/>
                <a:gd name="connsiteY37" fmla="*/ 532826 h 606098"/>
                <a:gd name="connsiteX38" fmla="*/ 487453 w 607226"/>
                <a:gd name="connsiteY38" fmla="*/ 565312 h 606098"/>
                <a:gd name="connsiteX39" fmla="*/ 566413 w 607226"/>
                <a:gd name="connsiteY39" fmla="*/ 486378 h 606098"/>
                <a:gd name="connsiteX40" fmla="*/ 119796 w 607226"/>
                <a:gd name="connsiteY40" fmla="*/ 0 h 606098"/>
                <a:gd name="connsiteX41" fmla="*/ 131727 w 607226"/>
                <a:gd name="connsiteY41" fmla="*/ 4900 h 606098"/>
                <a:gd name="connsiteX42" fmla="*/ 602264 w 607226"/>
                <a:gd name="connsiteY42" fmla="*/ 474565 h 606098"/>
                <a:gd name="connsiteX43" fmla="*/ 602174 w 607226"/>
                <a:gd name="connsiteY43" fmla="*/ 498370 h 606098"/>
                <a:gd name="connsiteX44" fmla="*/ 499284 w 607226"/>
                <a:gd name="connsiteY44" fmla="*/ 600930 h 606098"/>
                <a:gd name="connsiteX45" fmla="*/ 475353 w 607226"/>
                <a:gd name="connsiteY45" fmla="*/ 600930 h 606098"/>
                <a:gd name="connsiteX46" fmla="*/ 4907 w 607226"/>
                <a:gd name="connsiteY46" fmla="*/ 131266 h 606098"/>
                <a:gd name="connsiteX47" fmla="*/ 4907 w 607226"/>
                <a:gd name="connsiteY47" fmla="*/ 107550 h 606098"/>
                <a:gd name="connsiteX48" fmla="*/ 107797 w 607226"/>
                <a:gd name="connsiteY48" fmla="*/ 4900 h 606098"/>
                <a:gd name="connsiteX49" fmla="*/ 119796 w 607226"/>
                <a:gd name="connsiteY49" fmla="*/ 0 h 60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226" h="606098">
                  <a:moveTo>
                    <a:pt x="120812" y="101914"/>
                  </a:moveTo>
                  <a:cubicBezTo>
                    <a:pt x="125554" y="101914"/>
                    <a:pt x="130285" y="103707"/>
                    <a:pt x="133872" y="107291"/>
                  </a:cubicBezTo>
                  <a:cubicBezTo>
                    <a:pt x="141047" y="114639"/>
                    <a:pt x="141047" y="126289"/>
                    <a:pt x="133872" y="133458"/>
                  </a:cubicBezTo>
                  <a:cubicBezTo>
                    <a:pt x="126518" y="140627"/>
                    <a:pt x="114860" y="140627"/>
                    <a:pt x="107685" y="133458"/>
                  </a:cubicBezTo>
                  <a:cubicBezTo>
                    <a:pt x="100331" y="126199"/>
                    <a:pt x="100331" y="114639"/>
                    <a:pt x="107685" y="107291"/>
                  </a:cubicBezTo>
                  <a:cubicBezTo>
                    <a:pt x="111317" y="103707"/>
                    <a:pt x="116070" y="101914"/>
                    <a:pt x="120812" y="101914"/>
                  </a:cubicBezTo>
                  <a:close/>
                  <a:moveTo>
                    <a:pt x="119718" y="40608"/>
                  </a:moveTo>
                  <a:lnTo>
                    <a:pt x="40757" y="119452"/>
                  </a:lnTo>
                  <a:lnTo>
                    <a:pt x="125364" y="203935"/>
                  </a:lnTo>
                  <a:lnTo>
                    <a:pt x="138539" y="190869"/>
                  </a:lnTo>
                  <a:cubicBezTo>
                    <a:pt x="145171" y="184246"/>
                    <a:pt x="155837" y="184246"/>
                    <a:pt x="162380" y="190869"/>
                  </a:cubicBezTo>
                  <a:cubicBezTo>
                    <a:pt x="169012" y="197402"/>
                    <a:pt x="169012" y="208052"/>
                    <a:pt x="162380" y="214585"/>
                  </a:cubicBezTo>
                  <a:lnTo>
                    <a:pt x="149294" y="227740"/>
                  </a:lnTo>
                  <a:lnTo>
                    <a:pt x="186579" y="264970"/>
                  </a:lnTo>
                  <a:lnTo>
                    <a:pt x="212929" y="238659"/>
                  </a:lnTo>
                  <a:cubicBezTo>
                    <a:pt x="219651" y="232125"/>
                    <a:pt x="230316" y="232125"/>
                    <a:pt x="236859" y="238659"/>
                  </a:cubicBezTo>
                  <a:cubicBezTo>
                    <a:pt x="243401" y="245281"/>
                    <a:pt x="243401" y="255841"/>
                    <a:pt x="236859" y="262464"/>
                  </a:cubicBezTo>
                  <a:lnTo>
                    <a:pt x="210419" y="288775"/>
                  </a:lnTo>
                  <a:lnTo>
                    <a:pt x="247524" y="326273"/>
                  </a:lnTo>
                  <a:lnTo>
                    <a:pt x="260610" y="313118"/>
                  </a:lnTo>
                  <a:cubicBezTo>
                    <a:pt x="267332" y="306585"/>
                    <a:pt x="277997" y="306585"/>
                    <a:pt x="284540" y="313118"/>
                  </a:cubicBezTo>
                  <a:cubicBezTo>
                    <a:pt x="291082" y="319740"/>
                    <a:pt x="291082" y="330300"/>
                    <a:pt x="284540" y="336923"/>
                  </a:cubicBezTo>
                  <a:lnTo>
                    <a:pt x="271365" y="349989"/>
                  </a:lnTo>
                  <a:lnTo>
                    <a:pt x="308649" y="387219"/>
                  </a:lnTo>
                  <a:lnTo>
                    <a:pt x="335089" y="360907"/>
                  </a:lnTo>
                  <a:cubicBezTo>
                    <a:pt x="341811" y="354285"/>
                    <a:pt x="352387" y="354285"/>
                    <a:pt x="359019" y="360907"/>
                  </a:cubicBezTo>
                  <a:cubicBezTo>
                    <a:pt x="365562" y="367440"/>
                    <a:pt x="365562" y="378090"/>
                    <a:pt x="359019" y="384623"/>
                  </a:cubicBezTo>
                  <a:lnTo>
                    <a:pt x="332579" y="410845"/>
                  </a:lnTo>
                  <a:lnTo>
                    <a:pt x="369864" y="448075"/>
                  </a:lnTo>
                  <a:lnTo>
                    <a:pt x="383039" y="435009"/>
                  </a:lnTo>
                  <a:cubicBezTo>
                    <a:pt x="389671" y="428386"/>
                    <a:pt x="400336" y="428386"/>
                    <a:pt x="406879" y="435009"/>
                  </a:cubicBezTo>
                  <a:cubicBezTo>
                    <a:pt x="413511" y="441542"/>
                    <a:pt x="413511" y="452191"/>
                    <a:pt x="406879" y="458724"/>
                  </a:cubicBezTo>
                  <a:lnTo>
                    <a:pt x="393794" y="471880"/>
                  </a:lnTo>
                  <a:lnTo>
                    <a:pt x="431078" y="509110"/>
                  </a:lnTo>
                  <a:lnTo>
                    <a:pt x="457428" y="482798"/>
                  </a:lnTo>
                  <a:cubicBezTo>
                    <a:pt x="464150" y="476265"/>
                    <a:pt x="474816" y="476265"/>
                    <a:pt x="481358" y="482798"/>
                  </a:cubicBezTo>
                  <a:cubicBezTo>
                    <a:pt x="487901" y="489421"/>
                    <a:pt x="487901" y="499981"/>
                    <a:pt x="481358" y="506604"/>
                  </a:cubicBezTo>
                  <a:lnTo>
                    <a:pt x="454919" y="532826"/>
                  </a:lnTo>
                  <a:lnTo>
                    <a:pt x="487453" y="565312"/>
                  </a:lnTo>
                  <a:lnTo>
                    <a:pt x="566413" y="486378"/>
                  </a:lnTo>
                  <a:close/>
                  <a:moveTo>
                    <a:pt x="119796" y="0"/>
                  </a:moveTo>
                  <a:cubicBezTo>
                    <a:pt x="124109" y="0"/>
                    <a:pt x="128411" y="1634"/>
                    <a:pt x="131727" y="4900"/>
                  </a:cubicBezTo>
                  <a:lnTo>
                    <a:pt x="602264" y="474565"/>
                  </a:lnTo>
                  <a:cubicBezTo>
                    <a:pt x="608896" y="481187"/>
                    <a:pt x="608896" y="491748"/>
                    <a:pt x="602174" y="498370"/>
                  </a:cubicBezTo>
                  <a:lnTo>
                    <a:pt x="499284" y="600930"/>
                  </a:lnTo>
                  <a:cubicBezTo>
                    <a:pt x="492382" y="607732"/>
                    <a:pt x="482344" y="607911"/>
                    <a:pt x="475353" y="600930"/>
                  </a:cubicBezTo>
                  <a:lnTo>
                    <a:pt x="4907" y="131266"/>
                  </a:lnTo>
                  <a:cubicBezTo>
                    <a:pt x="-1636" y="124733"/>
                    <a:pt x="-1636" y="114083"/>
                    <a:pt x="4907" y="107550"/>
                  </a:cubicBezTo>
                  <a:lnTo>
                    <a:pt x="107797" y="4900"/>
                  </a:lnTo>
                  <a:cubicBezTo>
                    <a:pt x="111158" y="1634"/>
                    <a:pt x="115483" y="0"/>
                    <a:pt x="119796" y="0"/>
                  </a:cubicBezTo>
                  <a:close/>
                </a:path>
              </a:pathLst>
            </a:custGeom>
            <a:solidFill>
              <a:schemeClr val="bg1"/>
            </a:solidFill>
            <a:ln>
              <a:noFill/>
            </a:ln>
          </p:spPr>
        </p:sp>
        <p:sp>
          <p:nvSpPr>
            <p:cNvPr id="38" name="umbrella_100846">
              <a:extLst>
                <a:ext uri="{FF2B5EF4-FFF2-40B4-BE49-F238E27FC236}">
                  <a16:creationId xmlns:a16="http://schemas.microsoft.com/office/drawing/2014/main" id="{EA022AB8-9ADA-4220-BE95-C2BC97F50D07}"/>
                </a:ext>
              </a:extLst>
            </p:cNvPr>
            <p:cNvSpPr>
              <a:spLocks noChangeAspect="1"/>
            </p:cNvSpPr>
            <p:nvPr/>
          </p:nvSpPr>
          <p:spPr bwMode="auto">
            <a:xfrm>
              <a:off x="7380312" y="843558"/>
              <a:ext cx="432000" cy="482893"/>
            </a:xfrm>
            <a:custGeom>
              <a:avLst/>
              <a:gdLst>
                <a:gd name="T0" fmla="*/ 3046 w 3696"/>
                <a:gd name="T1" fmla="*/ 888 h 4137"/>
                <a:gd name="T2" fmla="*/ 3219 w 3696"/>
                <a:gd name="T3" fmla="*/ 716 h 4137"/>
                <a:gd name="T4" fmla="*/ 3219 w 3696"/>
                <a:gd name="T5" fmla="*/ 480 h 4137"/>
                <a:gd name="T6" fmla="*/ 2983 w 3696"/>
                <a:gd name="T7" fmla="*/ 480 h 4137"/>
                <a:gd name="T8" fmla="*/ 2811 w 3696"/>
                <a:gd name="T9" fmla="*/ 652 h 4137"/>
                <a:gd name="T10" fmla="*/ 342 w 3696"/>
                <a:gd name="T11" fmla="*/ 494 h 4137"/>
                <a:gd name="T12" fmla="*/ 281 w 3696"/>
                <a:gd name="T13" fmla="*/ 616 h 4137"/>
                <a:gd name="T14" fmla="*/ 357 w 3696"/>
                <a:gd name="T15" fmla="*/ 728 h 4137"/>
                <a:gd name="T16" fmla="*/ 737 w 3696"/>
                <a:gd name="T17" fmla="*/ 1005 h 4137"/>
                <a:gd name="T18" fmla="*/ 1072 w 3696"/>
                <a:gd name="T19" fmla="*/ 1546 h 4137"/>
                <a:gd name="T20" fmla="*/ 1173 w 3696"/>
                <a:gd name="T21" fmla="*/ 1647 h 4137"/>
                <a:gd name="T22" fmla="*/ 1591 w 3696"/>
                <a:gd name="T23" fmla="*/ 1871 h 4137"/>
                <a:gd name="T24" fmla="*/ 187 w 3696"/>
                <a:gd name="T25" fmla="*/ 3273 h 4137"/>
                <a:gd name="T26" fmla="*/ 187 w 3696"/>
                <a:gd name="T27" fmla="*/ 3951 h 4137"/>
                <a:gd name="T28" fmla="*/ 865 w 3696"/>
                <a:gd name="T29" fmla="*/ 3951 h 4137"/>
                <a:gd name="T30" fmla="*/ 1032 w 3696"/>
                <a:gd name="T31" fmla="*/ 3783 h 4137"/>
                <a:gd name="T32" fmla="*/ 1032 w 3696"/>
                <a:gd name="T33" fmla="*/ 3548 h 4137"/>
                <a:gd name="T34" fmla="*/ 796 w 3696"/>
                <a:gd name="T35" fmla="*/ 3548 h 4137"/>
                <a:gd name="T36" fmla="*/ 629 w 3696"/>
                <a:gd name="T37" fmla="*/ 3715 h 4137"/>
                <a:gd name="T38" fmla="*/ 423 w 3696"/>
                <a:gd name="T39" fmla="*/ 3715 h 4137"/>
                <a:gd name="T40" fmla="*/ 423 w 3696"/>
                <a:gd name="T41" fmla="*/ 3509 h 4137"/>
                <a:gd name="T42" fmla="*/ 1826 w 3696"/>
                <a:gd name="T43" fmla="*/ 2107 h 4137"/>
                <a:gd name="T44" fmla="*/ 2049 w 3696"/>
                <a:gd name="T45" fmla="*/ 2523 h 4137"/>
                <a:gd name="T46" fmla="*/ 2150 w 3696"/>
                <a:gd name="T47" fmla="*/ 2624 h 4137"/>
                <a:gd name="T48" fmla="*/ 2691 w 3696"/>
                <a:gd name="T49" fmla="*/ 2959 h 4137"/>
                <a:gd name="T50" fmla="*/ 2968 w 3696"/>
                <a:gd name="T51" fmla="*/ 3339 h 4137"/>
                <a:gd name="T52" fmla="*/ 3080 w 3696"/>
                <a:gd name="T53" fmla="*/ 3415 h 4137"/>
                <a:gd name="T54" fmla="*/ 3201 w 3696"/>
                <a:gd name="T55" fmla="*/ 3354 h 4137"/>
                <a:gd name="T56" fmla="*/ 3046 w 3696"/>
                <a:gd name="T57" fmla="*/ 888 h 4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96" h="4137">
                  <a:moveTo>
                    <a:pt x="3046" y="888"/>
                  </a:moveTo>
                  <a:lnTo>
                    <a:pt x="3219" y="716"/>
                  </a:lnTo>
                  <a:cubicBezTo>
                    <a:pt x="3284" y="651"/>
                    <a:pt x="3284" y="545"/>
                    <a:pt x="3219" y="480"/>
                  </a:cubicBezTo>
                  <a:cubicBezTo>
                    <a:pt x="3154" y="415"/>
                    <a:pt x="3048" y="415"/>
                    <a:pt x="2983" y="480"/>
                  </a:cubicBezTo>
                  <a:lnTo>
                    <a:pt x="2811" y="652"/>
                  </a:lnTo>
                  <a:cubicBezTo>
                    <a:pt x="2108" y="52"/>
                    <a:pt x="1099" y="0"/>
                    <a:pt x="342" y="494"/>
                  </a:cubicBezTo>
                  <a:cubicBezTo>
                    <a:pt x="301" y="521"/>
                    <a:pt x="278" y="567"/>
                    <a:pt x="281" y="616"/>
                  </a:cubicBezTo>
                  <a:cubicBezTo>
                    <a:pt x="285" y="664"/>
                    <a:pt x="314" y="707"/>
                    <a:pt x="357" y="728"/>
                  </a:cubicBezTo>
                  <a:cubicBezTo>
                    <a:pt x="481" y="787"/>
                    <a:pt x="613" y="882"/>
                    <a:pt x="737" y="1005"/>
                  </a:cubicBezTo>
                  <a:cubicBezTo>
                    <a:pt x="916" y="1184"/>
                    <a:pt x="1035" y="1384"/>
                    <a:pt x="1072" y="1546"/>
                  </a:cubicBezTo>
                  <a:cubicBezTo>
                    <a:pt x="1083" y="1596"/>
                    <a:pt x="1122" y="1636"/>
                    <a:pt x="1173" y="1647"/>
                  </a:cubicBezTo>
                  <a:cubicBezTo>
                    <a:pt x="1298" y="1676"/>
                    <a:pt x="1447" y="1754"/>
                    <a:pt x="1591" y="1871"/>
                  </a:cubicBezTo>
                  <a:lnTo>
                    <a:pt x="187" y="3273"/>
                  </a:lnTo>
                  <a:cubicBezTo>
                    <a:pt x="0" y="3460"/>
                    <a:pt x="0" y="3763"/>
                    <a:pt x="187" y="3951"/>
                  </a:cubicBezTo>
                  <a:cubicBezTo>
                    <a:pt x="374" y="4137"/>
                    <a:pt x="678" y="4137"/>
                    <a:pt x="865" y="3951"/>
                  </a:cubicBezTo>
                  <a:lnTo>
                    <a:pt x="1032" y="3783"/>
                  </a:lnTo>
                  <a:cubicBezTo>
                    <a:pt x="1097" y="3718"/>
                    <a:pt x="1097" y="3613"/>
                    <a:pt x="1032" y="3548"/>
                  </a:cubicBezTo>
                  <a:cubicBezTo>
                    <a:pt x="967" y="3482"/>
                    <a:pt x="861" y="3482"/>
                    <a:pt x="796" y="3548"/>
                  </a:cubicBezTo>
                  <a:lnTo>
                    <a:pt x="629" y="3715"/>
                  </a:lnTo>
                  <a:cubicBezTo>
                    <a:pt x="572" y="3772"/>
                    <a:pt x="480" y="3772"/>
                    <a:pt x="423" y="3715"/>
                  </a:cubicBezTo>
                  <a:cubicBezTo>
                    <a:pt x="366" y="3658"/>
                    <a:pt x="366" y="3566"/>
                    <a:pt x="423" y="3509"/>
                  </a:cubicBezTo>
                  <a:lnTo>
                    <a:pt x="1826" y="2107"/>
                  </a:lnTo>
                  <a:cubicBezTo>
                    <a:pt x="1943" y="2251"/>
                    <a:pt x="2020" y="2398"/>
                    <a:pt x="2049" y="2523"/>
                  </a:cubicBezTo>
                  <a:cubicBezTo>
                    <a:pt x="2060" y="2574"/>
                    <a:pt x="2100" y="2613"/>
                    <a:pt x="2150" y="2624"/>
                  </a:cubicBezTo>
                  <a:cubicBezTo>
                    <a:pt x="2312" y="2661"/>
                    <a:pt x="2511" y="2780"/>
                    <a:pt x="2691" y="2959"/>
                  </a:cubicBezTo>
                  <a:cubicBezTo>
                    <a:pt x="2814" y="3083"/>
                    <a:pt x="2909" y="3215"/>
                    <a:pt x="2968" y="3339"/>
                  </a:cubicBezTo>
                  <a:cubicBezTo>
                    <a:pt x="2989" y="3382"/>
                    <a:pt x="3032" y="3411"/>
                    <a:pt x="3080" y="3415"/>
                  </a:cubicBezTo>
                  <a:cubicBezTo>
                    <a:pt x="3129" y="3418"/>
                    <a:pt x="3175" y="3395"/>
                    <a:pt x="3201" y="3354"/>
                  </a:cubicBezTo>
                  <a:cubicBezTo>
                    <a:pt x="3696" y="2599"/>
                    <a:pt x="3644" y="1591"/>
                    <a:pt x="3046" y="888"/>
                  </a:cubicBezTo>
                  <a:close/>
                </a:path>
              </a:pathLst>
            </a:custGeom>
            <a:solidFill>
              <a:schemeClr val="bg1"/>
            </a:solidFill>
            <a:ln>
              <a:noFill/>
            </a:ln>
          </p:spPr>
        </p:sp>
        <p:sp>
          <p:nvSpPr>
            <p:cNvPr id="39" name="two-leaves_25024">
              <a:extLst>
                <a:ext uri="{FF2B5EF4-FFF2-40B4-BE49-F238E27FC236}">
                  <a16:creationId xmlns:a16="http://schemas.microsoft.com/office/drawing/2014/main" id="{28CDF697-DA0D-47E2-9C5A-2019D6316102}"/>
                </a:ext>
              </a:extLst>
            </p:cNvPr>
            <p:cNvSpPr>
              <a:spLocks noChangeAspect="1"/>
            </p:cNvSpPr>
            <p:nvPr/>
          </p:nvSpPr>
          <p:spPr bwMode="auto">
            <a:xfrm>
              <a:off x="6516216" y="3435846"/>
              <a:ext cx="432000" cy="25563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4122" h="357484">
                  <a:moveTo>
                    <a:pt x="504737" y="5588"/>
                  </a:moveTo>
                  <a:cubicBezTo>
                    <a:pt x="519365" y="4728"/>
                    <a:pt x="532702" y="5158"/>
                    <a:pt x="544749" y="6447"/>
                  </a:cubicBezTo>
                  <a:cubicBezTo>
                    <a:pt x="556796" y="7306"/>
                    <a:pt x="567982" y="11603"/>
                    <a:pt x="576587" y="13751"/>
                  </a:cubicBezTo>
                  <a:cubicBezTo>
                    <a:pt x="585192" y="15900"/>
                    <a:pt x="592506" y="19767"/>
                    <a:pt x="596808" y="21915"/>
                  </a:cubicBezTo>
                  <a:cubicBezTo>
                    <a:pt x="601541" y="23634"/>
                    <a:pt x="604122" y="25352"/>
                    <a:pt x="604122" y="25352"/>
                  </a:cubicBezTo>
                  <a:cubicBezTo>
                    <a:pt x="604122" y="25352"/>
                    <a:pt x="603262" y="27930"/>
                    <a:pt x="601541" y="33516"/>
                  </a:cubicBezTo>
                  <a:cubicBezTo>
                    <a:pt x="599820" y="38242"/>
                    <a:pt x="598099" y="45976"/>
                    <a:pt x="595087" y="53710"/>
                  </a:cubicBezTo>
                  <a:cubicBezTo>
                    <a:pt x="592075" y="61015"/>
                    <a:pt x="589064" y="70467"/>
                    <a:pt x="585192" y="81209"/>
                  </a:cubicBezTo>
                  <a:cubicBezTo>
                    <a:pt x="581750" y="91521"/>
                    <a:pt x="577877" y="101833"/>
                    <a:pt x="573575" y="112145"/>
                  </a:cubicBezTo>
                  <a:cubicBezTo>
                    <a:pt x="569703" y="122886"/>
                    <a:pt x="565401" y="134487"/>
                    <a:pt x="560668" y="145229"/>
                  </a:cubicBezTo>
                  <a:cubicBezTo>
                    <a:pt x="555505" y="155541"/>
                    <a:pt x="550772" y="167142"/>
                    <a:pt x="544749" y="177454"/>
                  </a:cubicBezTo>
                  <a:cubicBezTo>
                    <a:pt x="533563" y="198508"/>
                    <a:pt x="519365" y="218702"/>
                    <a:pt x="503016" y="237607"/>
                  </a:cubicBezTo>
                  <a:cubicBezTo>
                    <a:pt x="494841" y="247490"/>
                    <a:pt x="485806" y="256083"/>
                    <a:pt x="476341" y="265106"/>
                  </a:cubicBezTo>
                  <a:cubicBezTo>
                    <a:pt x="467306" y="273699"/>
                    <a:pt x="456980" y="281863"/>
                    <a:pt x="446654" y="289597"/>
                  </a:cubicBezTo>
                  <a:cubicBezTo>
                    <a:pt x="435898" y="297331"/>
                    <a:pt x="425142" y="304635"/>
                    <a:pt x="413956" y="311080"/>
                  </a:cubicBezTo>
                  <a:cubicBezTo>
                    <a:pt x="402770" y="317525"/>
                    <a:pt x="391584" y="323541"/>
                    <a:pt x="380398" y="328697"/>
                  </a:cubicBezTo>
                  <a:cubicBezTo>
                    <a:pt x="369211" y="334282"/>
                    <a:pt x="358455" y="339009"/>
                    <a:pt x="348130" y="342876"/>
                  </a:cubicBezTo>
                  <a:cubicBezTo>
                    <a:pt x="337804" y="346743"/>
                    <a:pt x="327478" y="349750"/>
                    <a:pt x="319304" y="352758"/>
                  </a:cubicBezTo>
                  <a:cubicBezTo>
                    <a:pt x="312850" y="354906"/>
                    <a:pt x="307257" y="356195"/>
                    <a:pt x="302524" y="357484"/>
                  </a:cubicBezTo>
                  <a:cubicBezTo>
                    <a:pt x="304675" y="351469"/>
                    <a:pt x="307257" y="345024"/>
                    <a:pt x="310269" y="337720"/>
                  </a:cubicBezTo>
                  <a:cubicBezTo>
                    <a:pt x="321025" y="311080"/>
                    <a:pt x="337374" y="276277"/>
                    <a:pt x="356734" y="243623"/>
                  </a:cubicBezTo>
                  <a:cubicBezTo>
                    <a:pt x="366630" y="226866"/>
                    <a:pt x="377386" y="210968"/>
                    <a:pt x="388142" y="196789"/>
                  </a:cubicBezTo>
                  <a:cubicBezTo>
                    <a:pt x="393735" y="189914"/>
                    <a:pt x="399328" y="183040"/>
                    <a:pt x="404491" y="176595"/>
                  </a:cubicBezTo>
                  <a:cubicBezTo>
                    <a:pt x="410084" y="170579"/>
                    <a:pt x="415677" y="164994"/>
                    <a:pt x="420410" y="159838"/>
                  </a:cubicBezTo>
                  <a:cubicBezTo>
                    <a:pt x="426003" y="155111"/>
                    <a:pt x="430736" y="150815"/>
                    <a:pt x="435038" y="146948"/>
                  </a:cubicBezTo>
                  <a:cubicBezTo>
                    <a:pt x="439340" y="142651"/>
                    <a:pt x="444073" y="140073"/>
                    <a:pt x="447515" y="137495"/>
                  </a:cubicBezTo>
                  <a:cubicBezTo>
                    <a:pt x="454399" y="132769"/>
                    <a:pt x="458271" y="130191"/>
                    <a:pt x="458271" y="130191"/>
                  </a:cubicBezTo>
                  <a:cubicBezTo>
                    <a:pt x="458271" y="130191"/>
                    <a:pt x="453968" y="132339"/>
                    <a:pt x="446654" y="136636"/>
                  </a:cubicBezTo>
                  <a:cubicBezTo>
                    <a:pt x="443213" y="139214"/>
                    <a:pt x="438480" y="141362"/>
                    <a:pt x="433747" y="145229"/>
                  </a:cubicBezTo>
                  <a:cubicBezTo>
                    <a:pt x="429015" y="148666"/>
                    <a:pt x="423852" y="152533"/>
                    <a:pt x="417828" y="156830"/>
                  </a:cubicBezTo>
                  <a:cubicBezTo>
                    <a:pt x="412666" y="161986"/>
                    <a:pt x="406642" y="167142"/>
                    <a:pt x="400619" y="172728"/>
                  </a:cubicBezTo>
                  <a:cubicBezTo>
                    <a:pt x="394595" y="178743"/>
                    <a:pt x="388572" y="185188"/>
                    <a:pt x="382119" y="191633"/>
                  </a:cubicBezTo>
                  <a:cubicBezTo>
                    <a:pt x="370072" y="205382"/>
                    <a:pt x="357595" y="220850"/>
                    <a:pt x="346409" y="236748"/>
                  </a:cubicBezTo>
                  <a:cubicBezTo>
                    <a:pt x="324036" y="268543"/>
                    <a:pt x="304675" y="302917"/>
                    <a:pt x="291338" y="329126"/>
                  </a:cubicBezTo>
                  <a:cubicBezTo>
                    <a:pt x="288757" y="334282"/>
                    <a:pt x="286605" y="339009"/>
                    <a:pt x="284454" y="343735"/>
                  </a:cubicBezTo>
                  <a:cubicBezTo>
                    <a:pt x="283163" y="340298"/>
                    <a:pt x="281873" y="336431"/>
                    <a:pt x="281012" y="332564"/>
                  </a:cubicBezTo>
                  <a:cubicBezTo>
                    <a:pt x="278431" y="323970"/>
                    <a:pt x="275849" y="313229"/>
                    <a:pt x="274128" y="301628"/>
                  </a:cubicBezTo>
                  <a:cubicBezTo>
                    <a:pt x="272407" y="290027"/>
                    <a:pt x="271977" y="277566"/>
                    <a:pt x="271547" y="263817"/>
                  </a:cubicBezTo>
                  <a:cubicBezTo>
                    <a:pt x="272407" y="237178"/>
                    <a:pt x="276710" y="207101"/>
                    <a:pt x="287466" y="177454"/>
                  </a:cubicBezTo>
                  <a:cubicBezTo>
                    <a:pt x="292629" y="162845"/>
                    <a:pt x="299513" y="148237"/>
                    <a:pt x="308117" y="134487"/>
                  </a:cubicBezTo>
                  <a:cubicBezTo>
                    <a:pt x="315862" y="120308"/>
                    <a:pt x="326187" y="106989"/>
                    <a:pt x="336513" y="94099"/>
                  </a:cubicBezTo>
                  <a:cubicBezTo>
                    <a:pt x="347699" y="81639"/>
                    <a:pt x="360176" y="69608"/>
                    <a:pt x="372653" y="59296"/>
                  </a:cubicBezTo>
                  <a:cubicBezTo>
                    <a:pt x="386421" y="48984"/>
                    <a:pt x="400189" y="39531"/>
                    <a:pt x="414817" y="31797"/>
                  </a:cubicBezTo>
                  <a:cubicBezTo>
                    <a:pt x="430305" y="24493"/>
                    <a:pt x="444503" y="17618"/>
                    <a:pt x="459992" y="13751"/>
                  </a:cubicBezTo>
                  <a:cubicBezTo>
                    <a:pt x="475911" y="9884"/>
                    <a:pt x="490539" y="6877"/>
                    <a:pt x="504737" y="5588"/>
                  </a:cubicBezTo>
                  <a:close/>
                  <a:moveTo>
                    <a:pt x="20243" y="0"/>
                  </a:moveTo>
                  <a:cubicBezTo>
                    <a:pt x="20243" y="0"/>
                    <a:pt x="23255" y="860"/>
                    <a:pt x="28419" y="2578"/>
                  </a:cubicBezTo>
                  <a:cubicBezTo>
                    <a:pt x="33152" y="4297"/>
                    <a:pt x="40898" y="6016"/>
                    <a:pt x="48643" y="9024"/>
                  </a:cubicBezTo>
                  <a:cubicBezTo>
                    <a:pt x="55959" y="12032"/>
                    <a:pt x="65425" y="15039"/>
                    <a:pt x="76183" y="18907"/>
                  </a:cubicBezTo>
                  <a:cubicBezTo>
                    <a:pt x="86510" y="22344"/>
                    <a:pt x="96838" y="26211"/>
                    <a:pt x="107596" y="30079"/>
                  </a:cubicBezTo>
                  <a:cubicBezTo>
                    <a:pt x="117923" y="34376"/>
                    <a:pt x="129541" y="38672"/>
                    <a:pt x="140299" y="43399"/>
                  </a:cubicBezTo>
                  <a:cubicBezTo>
                    <a:pt x="150627" y="48126"/>
                    <a:pt x="162245" y="53282"/>
                    <a:pt x="172572" y="59298"/>
                  </a:cubicBezTo>
                  <a:cubicBezTo>
                    <a:pt x="193658" y="70470"/>
                    <a:pt x="213882" y="84649"/>
                    <a:pt x="232816" y="100978"/>
                  </a:cubicBezTo>
                  <a:cubicBezTo>
                    <a:pt x="242713" y="109142"/>
                    <a:pt x="251319" y="118165"/>
                    <a:pt x="260355" y="127618"/>
                  </a:cubicBezTo>
                  <a:cubicBezTo>
                    <a:pt x="267671" y="134923"/>
                    <a:pt x="274125" y="143087"/>
                    <a:pt x="280580" y="151681"/>
                  </a:cubicBezTo>
                  <a:cubicBezTo>
                    <a:pt x="269392" y="184767"/>
                    <a:pt x="261646" y="221291"/>
                    <a:pt x="259495" y="258244"/>
                  </a:cubicBezTo>
                  <a:cubicBezTo>
                    <a:pt x="252610" y="254807"/>
                    <a:pt x="245725" y="250940"/>
                    <a:pt x="238840" y="247072"/>
                  </a:cubicBezTo>
                  <a:cubicBezTo>
                    <a:pt x="222058" y="237190"/>
                    <a:pt x="206137" y="226447"/>
                    <a:pt x="191936" y="215705"/>
                  </a:cubicBezTo>
                  <a:cubicBezTo>
                    <a:pt x="185051" y="210119"/>
                    <a:pt x="178166" y="204533"/>
                    <a:pt x="171712" y="199377"/>
                  </a:cubicBezTo>
                  <a:cubicBezTo>
                    <a:pt x="165687" y="193791"/>
                    <a:pt x="160093" y="188205"/>
                    <a:pt x="154930" y="183478"/>
                  </a:cubicBezTo>
                  <a:cubicBezTo>
                    <a:pt x="150196" y="177892"/>
                    <a:pt x="145893" y="173166"/>
                    <a:pt x="142020" y="168439"/>
                  </a:cubicBezTo>
                  <a:cubicBezTo>
                    <a:pt x="137717" y="164572"/>
                    <a:pt x="135135" y="159845"/>
                    <a:pt x="132984" y="156408"/>
                  </a:cubicBezTo>
                  <a:cubicBezTo>
                    <a:pt x="127820" y="149533"/>
                    <a:pt x="125238" y="145665"/>
                    <a:pt x="125238" y="145665"/>
                  </a:cubicBezTo>
                  <a:cubicBezTo>
                    <a:pt x="125238" y="145665"/>
                    <a:pt x="127390" y="149962"/>
                    <a:pt x="132123" y="157267"/>
                  </a:cubicBezTo>
                  <a:cubicBezTo>
                    <a:pt x="134275" y="160705"/>
                    <a:pt x="136426" y="165431"/>
                    <a:pt x="140299" y="170158"/>
                  </a:cubicBezTo>
                  <a:cubicBezTo>
                    <a:pt x="143742" y="174884"/>
                    <a:pt x="147614" y="180041"/>
                    <a:pt x="151918" y="186056"/>
                  </a:cubicBezTo>
                  <a:cubicBezTo>
                    <a:pt x="157081" y="191213"/>
                    <a:pt x="162245" y="197228"/>
                    <a:pt x="167839" y="203244"/>
                  </a:cubicBezTo>
                  <a:cubicBezTo>
                    <a:pt x="173863" y="209260"/>
                    <a:pt x="180318" y="215275"/>
                    <a:pt x="186773" y="221721"/>
                  </a:cubicBezTo>
                  <a:cubicBezTo>
                    <a:pt x="200542" y="233752"/>
                    <a:pt x="216034" y="245783"/>
                    <a:pt x="231955" y="257385"/>
                  </a:cubicBezTo>
                  <a:cubicBezTo>
                    <a:pt x="240992" y="263401"/>
                    <a:pt x="250028" y="268987"/>
                    <a:pt x="258634" y="274573"/>
                  </a:cubicBezTo>
                  <a:cubicBezTo>
                    <a:pt x="258634" y="293909"/>
                    <a:pt x="259495" y="312815"/>
                    <a:pt x="262507" y="331722"/>
                  </a:cubicBezTo>
                  <a:cubicBezTo>
                    <a:pt x="261216" y="331722"/>
                    <a:pt x="260355" y="332151"/>
                    <a:pt x="259065" y="332151"/>
                  </a:cubicBezTo>
                  <a:cubicBezTo>
                    <a:pt x="232385" y="331292"/>
                    <a:pt x="202264" y="326995"/>
                    <a:pt x="173003" y="316253"/>
                  </a:cubicBezTo>
                  <a:cubicBezTo>
                    <a:pt x="157942" y="311096"/>
                    <a:pt x="143311" y="304221"/>
                    <a:pt x="129541" y="295628"/>
                  </a:cubicBezTo>
                  <a:cubicBezTo>
                    <a:pt x="115341" y="287893"/>
                    <a:pt x="102002" y="277581"/>
                    <a:pt x="89092" y="267268"/>
                  </a:cubicBezTo>
                  <a:cubicBezTo>
                    <a:pt x="76613" y="256096"/>
                    <a:pt x="64995" y="243635"/>
                    <a:pt x="54237" y="230744"/>
                  </a:cubicBezTo>
                  <a:cubicBezTo>
                    <a:pt x="43910" y="217424"/>
                    <a:pt x="34443" y="203674"/>
                    <a:pt x="26698" y="189064"/>
                  </a:cubicBezTo>
                  <a:cubicBezTo>
                    <a:pt x="19382" y="173595"/>
                    <a:pt x="12497" y="159416"/>
                    <a:pt x="8625" y="143947"/>
                  </a:cubicBezTo>
                  <a:cubicBezTo>
                    <a:pt x="4752" y="128048"/>
                    <a:pt x="1309" y="113439"/>
                    <a:pt x="449" y="99259"/>
                  </a:cubicBezTo>
                  <a:cubicBezTo>
                    <a:pt x="-412" y="84649"/>
                    <a:pt x="18" y="70899"/>
                    <a:pt x="1309" y="59298"/>
                  </a:cubicBezTo>
                  <a:cubicBezTo>
                    <a:pt x="2170" y="47266"/>
                    <a:pt x="6473" y="35665"/>
                    <a:pt x="8625" y="27500"/>
                  </a:cubicBezTo>
                  <a:cubicBezTo>
                    <a:pt x="11206" y="18907"/>
                    <a:pt x="14649" y="11602"/>
                    <a:pt x="16800" y="7305"/>
                  </a:cubicBezTo>
                  <a:cubicBezTo>
                    <a:pt x="18522" y="2578"/>
                    <a:pt x="20243" y="0"/>
                    <a:pt x="20243" y="0"/>
                  </a:cubicBezTo>
                  <a:close/>
                </a:path>
              </a:pathLst>
            </a:custGeom>
            <a:solidFill>
              <a:schemeClr val="bg1"/>
            </a:solidFill>
            <a:ln>
              <a:noFill/>
            </a:ln>
          </p:spPr>
        </p:sp>
        <p:sp>
          <p:nvSpPr>
            <p:cNvPr id="40" name="tower-of-london_1005">
              <a:extLst>
                <a:ext uri="{FF2B5EF4-FFF2-40B4-BE49-F238E27FC236}">
                  <a16:creationId xmlns:a16="http://schemas.microsoft.com/office/drawing/2014/main" id="{BB154252-0D4D-4C60-82A8-BCCCCE5C7E47}"/>
                </a:ext>
              </a:extLst>
            </p:cNvPr>
            <p:cNvSpPr>
              <a:spLocks noChangeAspect="1"/>
            </p:cNvSpPr>
            <p:nvPr/>
          </p:nvSpPr>
          <p:spPr bwMode="auto">
            <a:xfrm>
              <a:off x="7380312" y="2675095"/>
              <a:ext cx="432000" cy="400711"/>
            </a:xfrm>
            <a:custGeom>
              <a:avLst/>
              <a:gdLst>
                <a:gd name="T0" fmla="*/ 225185 h 604667"/>
                <a:gd name="T1" fmla="*/ 225185 h 604667"/>
                <a:gd name="T2" fmla="*/ 225185 h 604667"/>
                <a:gd name="T3" fmla="*/ 225185 h 604667"/>
                <a:gd name="T4" fmla="*/ 225185 h 604667"/>
                <a:gd name="T5" fmla="*/ 225185 h 604667"/>
                <a:gd name="T6" fmla="*/ 225185 h 604667"/>
                <a:gd name="T7" fmla="*/ 225185 h 604667"/>
                <a:gd name="T8" fmla="*/ 225185 h 604667"/>
                <a:gd name="T9" fmla="*/ 225185 h 604667"/>
                <a:gd name="T10" fmla="*/ 225185 h 604667"/>
                <a:gd name="T11" fmla="*/ 225185 h 604667"/>
                <a:gd name="T12" fmla="*/ 225185 h 604667"/>
                <a:gd name="T13" fmla="*/ 225185 h 604667"/>
                <a:gd name="T14" fmla="*/ 225185 h 604667"/>
                <a:gd name="T15" fmla="*/ 225185 h 604667"/>
                <a:gd name="T16" fmla="*/ 225185 h 604667"/>
                <a:gd name="T17" fmla="*/ 225185 h 604667"/>
                <a:gd name="T18" fmla="*/ 225185 h 604667"/>
                <a:gd name="T19" fmla="*/ 225185 h 604667"/>
                <a:gd name="T20" fmla="*/ 225185 h 604667"/>
                <a:gd name="T21" fmla="*/ 225185 h 604667"/>
                <a:gd name="T22" fmla="*/ 225185 h 604667"/>
                <a:gd name="T23" fmla="*/ 225185 h 604667"/>
                <a:gd name="T24" fmla="*/ 225185 h 604667"/>
                <a:gd name="T25" fmla="*/ 225185 h 604667"/>
                <a:gd name="T26" fmla="*/ 225185 h 604667"/>
                <a:gd name="T27" fmla="*/ 225185 h 604667"/>
                <a:gd name="T28" fmla="*/ 225185 h 604667"/>
                <a:gd name="T29" fmla="*/ 225185 h 604667"/>
                <a:gd name="T30" fmla="*/ 225185 h 604667"/>
                <a:gd name="T31" fmla="*/ 225185 h 604667"/>
                <a:gd name="T32" fmla="*/ 225185 h 604667"/>
                <a:gd name="T33" fmla="*/ 225185 h 604667"/>
                <a:gd name="T34" fmla="*/ 225185 h 604667"/>
                <a:gd name="T35" fmla="*/ 225185 h 604667"/>
                <a:gd name="T36" fmla="*/ 225185 h 604667"/>
                <a:gd name="T37" fmla="*/ 225185 h 604667"/>
                <a:gd name="T38" fmla="*/ 225185 h 604667"/>
                <a:gd name="T39" fmla="*/ 225185 h 604667"/>
                <a:gd name="T40" fmla="*/ 225185 h 604667"/>
                <a:gd name="T41" fmla="*/ 225185 h 604667"/>
                <a:gd name="T42" fmla="*/ 225185 h 604667"/>
                <a:gd name="T43" fmla="*/ 225185 h 604667"/>
                <a:gd name="T44" fmla="*/ 225185 h 604667"/>
                <a:gd name="T45" fmla="*/ 225185 h 604667"/>
                <a:gd name="T46" fmla="*/ 225185 h 604667"/>
                <a:gd name="T47" fmla="*/ 225185 h 604667"/>
                <a:gd name="T48" fmla="*/ 225185 h 604667"/>
                <a:gd name="T49" fmla="*/ 225185 h 604667"/>
                <a:gd name="T50" fmla="*/ 225185 h 604667"/>
                <a:gd name="T51" fmla="*/ 225185 h 604667"/>
                <a:gd name="T52" fmla="*/ 225185 h 604667"/>
                <a:gd name="T53" fmla="*/ 225185 h 604667"/>
                <a:gd name="T54" fmla="*/ 225185 h 604667"/>
                <a:gd name="T55" fmla="*/ 225185 h 604667"/>
                <a:gd name="T56" fmla="*/ 225185 h 604667"/>
                <a:gd name="T57" fmla="*/ 225185 h 604667"/>
                <a:gd name="T58" fmla="*/ 225185 h 604667"/>
                <a:gd name="T59" fmla="*/ 225185 h 604667"/>
                <a:gd name="T60" fmla="*/ 225185 h 604667"/>
                <a:gd name="T61" fmla="*/ 225185 h 604667"/>
                <a:gd name="T62" fmla="*/ 225185 h 604667"/>
                <a:gd name="T63" fmla="*/ 225185 h 604667"/>
                <a:gd name="T64" fmla="*/ 225185 h 604667"/>
                <a:gd name="T65" fmla="*/ 225185 h 604667"/>
                <a:gd name="T66" fmla="*/ 225185 h 604667"/>
                <a:gd name="T67" fmla="*/ 225185 h 604667"/>
                <a:gd name="T68" fmla="*/ 225185 h 604667"/>
                <a:gd name="T69" fmla="*/ 225185 h 604667"/>
                <a:gd name="T70" fmla="*/ 225185 h 604667"/>
                <a:gd name="T71" fmla="*/ 225185 h 604667"/>
                <a:gd name="T72" fmla="*/ 225185 h 604667"/>
                <a:gd name="T73" fmla="*/ 225185 h 604667"/>
                <a:gd name="T74" fmla="*/ 225185 h 604667"/>
                <a:gd name="T75" fmla="*/ 225185 h 604667"/>
                <a:gd name="T76" fmla="*/ 225185 h 604667"/>
                <a:gd name="T77" fmla="*/ 225185 h 604667"/>
                <a:gd name="T78" fmla="*/ 225185 h 604667"/>
                <a:gd name="T79" fmla="*/ 225185 h 604667"/>
                <a:gd name="T80" fmla="*/ 225185 h 604667"/>
                <a:gd name="T81" fmla="*/ 225185 h 604667"/>
                <a:gd name="T82" fmla="*/ 225185 h 604667"/>
                <a:gd name="T83" fmla="*/ 225185 h 604667"/>
                <a:gd name="T84" fmla="*/ 225185 h 604667"/>
                <a:gd name="T85" fmla="*/ 225185 h 604667"/>
                <a:gd name="T86" fmla="*/ 225185 h 604667"/>
                <a:gd name="T87" fmla="*/ 225185 h 604667"/>
                <a:gd name="T88" fmla="*/ 225185 h 604667"/>
                <a:gd name="T89" fmla="*/ 225185 h 604667"/>
                <a:gd name="T90" fmla="*/ 225185 h 604667"/>
                <a:gd name="T91" fmla="*/ 225185 h 604667"/>
                <a:gd name="T92" fmla="*/ 225185 h 604667"/>
                <a:gd name="T93" fmla="*/ 225185 h 604667"/>
                <a:gd name="T94" fmla="*/ 225185 h 604667"/>
                <a:gd name="T95" fmla="*/ 225185 h 604667"/>
                <a:gd name="T96" fmla="*/ 225185 h 604667"/>
                <a:gd name="T97" fmla="*/ 225185 h 604667"/>
                <a:gd name="T98" fmla="*/ 225185 h 604667"/>
                <a:gd name="T99" fmla="*/ 225185 h 604667"/>
                <a:gd name="T100" fmla="*/ 225185 h 604667"/>
                <a:gd name="T101" fmla="*/ 225185 h 604667"/>
                <a:gd name="T102" fmla="*/ 225185 h 604667"/>
                <a:gd name="T103" fmla="*/ 225185 h 604667"/>
                <a:gd name="T104" fmla="*/ 225185 h 604667"/>
                <a:gd name="T105" fmla="*/ 225185 h 604667"/>
                <a:gd name="T106" fmla="*/ 225185 h 604667"/>
                <a:gd name="T107" fmla="*/ 225185 h 604667"/>
                <a:gd name="T108" fmla="*/ 225185 h 604667"/>
                <a:gd name="T109" fmla="*/ 225185 h 604667"/>
                <a:gd name="T110" fmla="*/ 225185 h 604667"/>
                <a:gd name="T111" fmla="*/ 225185 h 604667"/>
                <a:gd name="T112" fmla="*/ 225185 h 604667"/>
                <a:gd name="T113" fmla="*/ 225185 h 604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 h="234">
                  <a:moveTo>
                    <a:pt x="246" y="192"/>
                  </a:moveTo>
                  <a:lnTo>
                    <a:pt x="246" y="186"/>
                  </a:lnTo>
                  <a:lnTo>
                    <a:pt x="239" y="186"/>
                  </a:lnTo>
                  <a:lnTo>
                    <a:pt x="239" y="192"/>
                  </a:lnTo>
                  <a:lnTo>
                    <a:pt x="236" y="192"/>
                  </a:lnTo>
                  <a:lnTo>
                    <a:pt x="236" y="62"/>
                  </a:lnTo>
                  <a:lnTo>
                    <a:pt x="238" y="62"/>
                  </a:lnTo>
                  <a:lnTo>
                    <a:pt x="238" y="59"/>
                  </a:lnTo>
                  <a:lnTo>
                    <a:pt x="243" y="59"/>
                  </a:lnTo>
                  <a:lnTo>
                    <a:pt x="236" y="56"/>
                  </a:lnTo>
                  <a:cubicBezTo>
                    <a:pt x="236" y="56"/>
                    <a:pt x="238" y="51"/>
                    <a:pt x="233" y="46"/>
                  </a:cubicBezTo>
                  <a:cubicBezTo>
                    <a:pt x="229" y="42"/>
                    <a:pt x="226" y="42"/>
                    <a:pt x="223" y="36"/>
                  </a:cubicBezTo>
                  <a:cubicBezTo>
                    <a:pt x="222" y="32"/>
                    <a:pt x="222" y="29"/>
                    <a:pt x="222" y="29"/>
                  </a:cubicBezTo>
                  <a:cubicBezTo>
                    <a:pt x="223" y="28"/>
                    <a:pt x="225" y="28"/>
                    <a:pt x="225" y="26"/>
                  </a:cubicBezTo>
                  <a:cubicBezTo>
                    <a:pt x="225" y="24"/>
                    <a:pt x="223" y="23"/>
                    <a:pt x="222" y="22"/>
                  </a:cubicBezTo>
                  <a:lnTo>
                    <a:pt x="222" y="13"/>
                  </a:lnTo>
                  <a:cubicBezTo>
                    <a:pt x="223" y="13"/>
                    <a:pt x="224" y="13"/>
                    <a:pt x="224" y="12"/>
                  </a:cubicBezTo>
                  <a:cubicBezTo>
                    <a:pt x="224" y="12"/>
                    <a:pt x="223" y="11"/>
                    <a:pt x="222" y="11"/>
                  </a:cubicBezTo>
                  <a:lnTo>
                    <a:pt x="222" y="2"/>
                  </a:lnTo>
                  <a:cubicBezTo>
                    <a:pt x="222" y="2"/>
                    <a:pt x="222" y="1"/>
                    <a:pt x="222" y="1"/>
                  </a:cubicBezTo>
                  <a:cubicBezTo>
                    <a:pt x="222" y="0"/>
                    <a:pt x="222" y="0"/>
                    <a:pt x="221" y="0"/>
                  </a:cubicBezTo>
                  <a:cubicBezTo>
                    <a:pt x="221" y="0"/>
                    <a:pt x="220" y="0"/>
                    <a:pt x="220" y="1"/>
                  </a:cubicBezTo>
                  <a:cubicBezTo>
                    <a:pt x="220" y="1"/>
                    <a:pt x="220" y="2"/>
                    <a:pt x="221" y="2"/>
                  </a:cubicBezTo>
                  <a:lnTo>
                    <a:pt x="221" y="11"/>
                  </a:lnTo>
                  <a:cubicBezTo>
                    <a:pt x="219" y="11"/>
                    <a:pt x="218" y="12"/>
                    <a:pt x="218" y="12"/>
                  </a:cubicBezTo>
                  <a:cubicBezTo>
                    <a:pt x="218" y="13"/>
                    <a:pt x="219" y="13"/>
                    <a:pt x="221" y="13"/>
                  </a:cubicBezTo>
                  <a:lnTo>
                    <a:pt x="221" y="22"/>
                  </a:lnTo>
                  <a:cubicBezTo>
                    <a:pt x="220" y="23"/>
                    <a:pt x="218" y="24"/>
                    <a:pt x="218" y="26"/>
                  </a:cubicBezTo>
                  <a:cubicBezTo>
                    <a:pt x="218" y="28"/>
                    <a:pt x="219" y="28"/>
                    <a:pt x="220" y="29"/>
                  </a:cubicBezTo>
                  <a:cubicBezTo>
                    <a:pt x="220" y="29"/>
                    <a:pt x="220" y="32"/>
                    <a:pt x="219" y="36"/>
                  </a:cubicBezTo>
                  <a:cubicBezTo>
                    <a:pt x="217" y="42"/>
                    <a:pt x="213" y="42"/>
                    <a:pt x="209" y="46"/>
                  </a:cubicBezTo>
                  <a:cubicBezTo>
                    <a:pt x="204" y="51"/>
                    <a:pt x="206" y="56"/>
                    <a:pt x="206" y="56"/>
                  </a:cubicBezTo>
                  <a:lnTo>
                    <a:pt x="199" y="59"/>
                  </a:lnTo>
                  <a:lnTo>
                    <a:pt x="205" y="59"/>
                  </a:lnTo>
                  <a:lnTo>
                    <a:pt x="205" y="62"/>
                  </a:lnTo>
                  <a:lnTo>
                    <a:pt x="206" y="62"/>
                  </a:lnTo>
                  <a:lnTo>
                    <a:pt x="206" y="90"/>
                  </a:lnTo>
                  <a:lnTo>
                    <a:pt x="196" y="90"/>
                  </a:lnTo>
                  <a:lnTo>
                    <a:pt x="196" y="100"/>
                  </a:lnTo>
                  <a:lnTo>
                    <a:pt x="190" y="100"/>
                  </a:lnTo>
                  <a:lnTo>
                    <a:pt x="190" y="90"/>
                  </a:lnTo>
                  <a:lnTo>
                    <a:pt x="179" y="90"/>
                  </a:lnTo>
                  <a:lnTo>
                    <a:pt x="179" y="100"/>
                  </a:lnTo>
                  <a:lnTo>
                    <a:pt x="173" y="100"/>
                  </a:lnTo>
                  <a:lnTo>
                    <a:pt x="173" y="90"/>
                  </a:lnTo>
                  <a:lnTo>
                    <a:pt x="163" y="90"/>
                  </a:lnTo>
                  <a:lnTo>
                    <a:pt x="163" y="100"/>
                  </a:lnTo>
                  <a:lnTo>
                    <a:pt x="156" y="100"/>
                  </a:lnTo>
                  <a:lnTo>
                    <a:pt x="156" y="90"/>
                  </a:lnTo>
                  <a:lnTo>
                    <a:pt x="146" y="90"/>
                  </a:lnTo>
                  <a:lnTo>
                    <a:pt x="146" y="100"/>
                  </a:lnTo>
                  <a:lnTo>
                    <a:pt x="139" y="100"/>
                  </a:lnTo>
                  <a:lnTo>
                    <a:pt x="139" y="90"/>
                  </a:lnTo>
                  <a:lnTo>
                    <a:pt x="129" y="90"/>
                  </a:lnTo>
                  <a:lnTo>
                    <a:pt x="129" y="100"/>
                  </a:lnTo>
                  <a:lnTo>
                    <a:pt x="123" y="100"/>
                  </a:lnTo>
                  <a:lnTo>
                    <a:pt x="123" y="90"/>
                  </a:lnTo>
                  <a:lnTo>
                    <a:pt x="112" y="90"/>
                  </a:lnTo>
                  <a:lnTo>
                    <a:pt x="112" y="100"/>
                  </a:lnTo>
                  <a:lnTo>
                    <a:pt x="106" y="100"/>
                  </a:lnTo>
                  <a:lnTo>
                    <a:pt x="106" y="90"/>
                  </a:lnTo>
                  <a:lnTo>
                    <a:pt x="95" y="90"/>
                  </a:lnTo>
                  <a:lnTo>
                    <a:pt x="95" y="100"/>
                  </a:lnTo>
                  <a:lnTo>
                    <a:pt x="89" y="100"/>
                  </a:lnTo>
                  <a:lnTo>
                    <a:pt x="89" y="90"/>
                  </a:lnTo>
                  <a:lnTo>
                    <a:pt x="79" y="90"/>
                  </a:lnTo>
                  <a:lnTo>
                    <a:pt x="79" y="100"/>
                  </a:lnTo>
                  <a:lnTo>
                    <a:pt x="72" y="100"/>
                  </a:lnTo>
                  <a:lnTo>
                    <a:pt x="72" y="90"/>
                  </a:lnTo>
                  <a:lnTo>
                    <a:pt x="62" y="90"/>
                  </a:lnTo>
                  <a:lnTo>
                    <a:pt x="62" y="100"/>
                  </a:lnTo>
                  <a:lnTo>
                    <a:pt x="55" y="100"/>
                  </a:lnTo>
                  <a:lnTo>
                    <a:pt x="55" y="90"/>
                  </a:lnTo>
                  <a:lnTo>
                    <a:pt x="45" y="90"/>
                  </a:lnTo>
                  <a:lnTo>
                    <a:pt x="45" y="62"/>
                  </a:lnTo>
                  <a:lnTo>
                    <a:pt x="47" y="62"/>
                  </a:lnTo>
                  <a:lnTo>
                    <a:pt x="47" y="59"/>
                  </a:lnTo>
                  <a:lnTo>
                    <a:pt x="52" y="59"/>
                  </a:lnTo>
                  <a:lnTo>
                    <a:pt x="45" y="56"/>
                  </a:lnTo>
                  <a:cubicBezTo>
                    <a:pt x="45" y="56"/>
                    <a:pt x="47" y="51"/>
                    <a:pt x="43" y="46"/>
                  </a:cubicBezTo>
                  <a:cubicBezTo>
                    <a:pt x="38" y="42"/>
                    <a:pt x="35" y="42"/>
                    <a:pt x="33" y="36"/>
                  </a:cubicBezTo>
                  <a:cubicBezTo>
                    <a:pt x="31" y="32"/>
                    <a:pt x="31" y="29"/>
                    <a:pt x="31" y="29"/>
                  </a:cubicBezTo>
                  <a:cubicBezTo>
                    <a:pt x="32" y="28"/>
                    <a:pt x="34" y="28"/>
                    <a:pt x="34" y="26"/>
                  </a:cubicBezTo>
                  <a:cubicBezTo>
                    <a:pt x="34" y="24"/>
                    <a:pt x="32" y="23"/>
                    <a:pt x="31" y="22"/>
                  </a:cubicBezTo>
                  <a:lnTo>
                    <a:pt x="31" y="13"/>
                  </a:lnTo>
                  <a:cubicBezTo>
                    <a:pt x="32" y="13"/>
                    <a:pt x="34" y="13"/>
                    <a:pt x="34" y="12"/>
                  </a:cubicBezTo>
                  <a:cubicBezTo>
                    <a:pt x="34" y="12"/>
                    <a:pt x="32" y="11"/>
                    <a:pt x="31" y="11"/>
                  </a:cubicBezTo>
                  <a:lnTo>
                    <a:pt x="31" y="2"/>
                  </a:lnTo>
                  <a:cubicBezTo>
                    <a:pt x="31" y="2"/>
                    <a:pt x="31" y="1"/>
                    <a:pt x="31" y="1"/>
                  </a:cubicBezTo>
                  <a:cubicBezTo>
                    <a:pt x="31" y="0"/>
                    <a:pt x="31" y="0"/>
                    <a:pt x="30" y="0"/>
                  </a:cubicBezTo>
                  <a:cubicBezTo>
                    <a:pt x="30" y="0"/>
                    <a:pt x="29" y="0"/>
                    <a:pt x="29" y="1"/>
                  </a:cubicBezTo>
                  <a:cubicBezTo>
                    <a:pt x="29" y="1"/>
                    <a:pt x="29" y="2"/>
                    <a:pt x="30" y="2"/>
                  </a:cubicBezTo>
                  <a:lnTo>
                    <a:pt x="30" y="11"/>
                  </a:lnTo>
                  <a:cubicBezTo>
                    <a:pt x="28" y="11"/>
                    <a:pt x="27" y="12"/>
                    <a:pt x="27" y="12"/>
                  </a:cubicBezTo>
                  <a:cubicBezTo>
                    <a:pt x="27" y="13"/>
                    <a:pt x="28" y="13"/>
                    <a:pt x="30" y="13"/>
                  </a:cubicBezTo>
                  <a:lnTo>
                    <a:pt x="30" y="22"/>
                  </a:lnTo>
                  <a:cubicBezTo>
                    <a:pt x="29" y="23"/>
                    <a:pt x="27" y="24"/>
                    <a:pt x="27" y="26"/>
                  </a:cubicBezTo>
                  <a:cubicBezTo>
                    <a:pt x="27" y="28"/>
                    <a:pt x="28" y="28"/>
                    <a:pt x="29" y="29"/>
                  </a:cubicBezTo>
                  <a:cubicBezTo>
                    <a:pt x="29" y="29"/>
                    <a:pt x="29" y="32"/>
                    <a:pt x="28" y="36"/>
                  </a:cubicBezTo>
                  <a:cubicBezTo>
                    <a:pt x="26" y="42"/>
                    <a:pt x="22" y="42"/>
                    <a:pt x="18" y="46"/>
                  </a:cubicBezTo>
                  <a:cubicBezTo>
                    <a:pt x="14" y="51"/>
                    <a:pt x="15" y="56"/>
                    <a:pt x="15" y="56"/>
                  </a:cubicBezTo>
                  <a:lnTo>
                    <a:pt x="8" y="59"/>
                  </a:lnTo>
                  <a:lnTo>
                    <a:pt x="14" y="59"/>
                  </a:lnTo>
                  <a:lnTo>
                    <a:pt x="14" y="62"/>
                  </a:lnTo>
                  <a:lnTo>
                    <a:pt x="15" y="62"/>
                  </a:lnTo>
                  <a:lnTo>
                    <a:pt x="15" y="192"/>
                  </a:lnTo>
                  <a:lnTo>
                    <a:pt x="14" y="192"/>
                  </a:lnTo>
                  <a:lnTo>
                    <a:pt x="14" y="186"/>
                  </a:lnTo>
                  <a:lnTo>
                    <a:pt x="7" y="186"/>
                  </a:lnTo>
                  <a:lnTo>
                    <a:pt x="7" y="192"/>
                  </a:lnTo>
                  <a:lnTo>
                    <a:pt x="0" y="192"/>
                  </a:lnTo>
                  <a:lnTo>
                    <a:pt x="0" y="234"/>
                  </a:lnTo>
                  <a:lnTo>
                    <a:pt x="252" y="234"/>
                  </a:lnTo>
                  <a:lnTo>
                    <a:pt x="252" y="192"/>
                  </a:lnTo>
                  <a:lnTo>
                    <a:pt x="246" y="192"/>
                  </a:lnTo>
                  <a:close/>
                  <a:moveTo>
                    <a:pt x="56" y="117"/>
                  </a:moveTo>
                  <a:lnTo>
                    <a:pt x="56" y="117"/>
                  </a:lnTo>
                  <a:cubicBezTo>
                    <a:pt x="56" y="115"/>
                    <a:pt x="58" y="113"/>
                    <a:pt x="61" y="113"/>
                  </a:cubicBezTo>
                  <a:cubicBezTo>
                    <a:pt x="63" y="113"/>
                    <a:pt x="65" y="115"/>
                    <a:pt x="65" y="117"/>
                  </a:cubicBezTo>
                  <a:lnTo>
                    <a:pt x="65" y="131"/>
                  </a:lnTo>
                  <a:lnTo>
                    <a:pt x="56" y="131"/>
                  </a:lnTo>
                  <a:lnTo>
                    <a:pt x="56" y="117"/>
                  </a:lnTo>
                  <a:close/>
                  <a:moveTo>
                    <a:pt x="56" y="148"/>
                  </a:moveTo>
                  <a:cubicBezTo>
                    <a:pt x="56" y="145"/>
                    <a:pt x="58" y="143"/>
                    <a:pt x="61" y="143"/>
                  </a:cubicBezTo>
                  <a:cubicBezTo>
                    <a:pt x="63" y="143"/>
                    <a:pt x="65" y="145"/>
                    <a:pt x="65" y="148"/>
                  </a:cubicBezTo>
                  <a:lnTo>
                    <a:pt x="65" y="148"/>
                  </a:lnTo>
                  <a:lnTo>
                    <a:pt x="65" y="163"/>
                  </a:lnTo>
                  <a:lnTo>
                    <a:pt x="56" y="163"/>
                  </a:lnTo>
                  <a:lnTo>
                    <a:pt x="56" y="148"/>
                  </a:lnTo>
                  <a:close/>
                  <a:moveTo>
                    <a:pt x="66" y="197"/>
                  </a:moveTo>
                  <a:lnTo>
                    <a:pt x="55" y="197"/>
                  </a:lnTo>
                  <a:lnTo>
                    <a:pt x="55" y="180"/>
                  </a:lnTo>
                  <a:lnTo>
                    <a:pt x="55" y="180"/>
                  </a:lnTo>
                  <a:cubicBezTo>
                    <a:pt x="55" y="177"/>
                    <a:pt x="58" y="175"/>
                    <a:pt x="61" y="175"/>
                  </a:cubicBezTo>
                  <a:cubicBezTo>
                    <a:pt x="64" y="175"/>
                    <a:pt x="66" y="177"/>
                    <a:pt x="66" y="180"/>
                  </a:cubicBezTo>
                  <a:lnTo>
                    <a:pt x="66" y="180"/>
                  </a:lnTo>
                  <a:lnTo>
                    <a:pt x="66" y="197"/>
                  </a:lnTo>
                  <a:lnTo>
                    <a:pt x="66" y="197"/>
                  </a:lnTo>
                  <a:close/>
                  <a:moveTo>
                    <a:pt x="89" y="117"/>
                  </a:moveTo>
                  <a:lnTo>
                    <a:pt x="89" y="117"/>
                  </a:lnTo>
                  <a:cubicBezTo>
                    <a:pt x="89" y="115"/>
                    <a:pt x="91" y="113"/>
                    <a:pt x="93" y="113"/>
                  </a:cubicBezTo>
                  <a:cubicBezTo>
                    <a:pt x="96" y="113"/>
                    <a:pt x="98" y="115"/>
                    <a:pt x="98" y="117"/>
                  </a:cubicBezTo>
                  <a:lnTo>
                    <a:pt x="98" y="117"/>
                  </a:lnTo>
                  <a:lnTo>
                    <a:pt x="98" y="131"/>
                  </a:lnTo>
                  <a:lnTo>
                    <a:pt x="89" y="131"/>
                  </a:lnTo>
                  <a:lnTo>
                    <a:pt x="89" y="117"/>
                  </a:lnTo>
                  <a:close/>
                  <a:moveTo>
                    <a:pt x="88" y="148"/>
                  </a:moveTo>
                  <a:lnTo>
                    <a:pt x="88" y="148"/>
                  </a:lnTo>
                  <a:cubicBezTo>
                    <a:pt x="88" y="145"/>
                    <a:pt x="91" y="143"/>
                    <a:pt x="93" y="143"/>
                  </a:cubicBezTo>
                  <a:cubicBezTo>
                    <a:pt x="96" y="143"/>
                    <a:pt x="98" y="145"/>
                    <a:pt x="98" y="148"/>
                  </a:cubicBezTo>
                  <a:lnTo>
                    <a:pt x="98" y="163"/>
                  </a:lnTo>
                  <a:lnTo>
                    <a:pt x="88" y="163"/>
                  </a:lnTo>
                  <a:lnTo>
                    <a:pt x="88" y="148"/>
                  </a:lnTo>
                  <a:close/>
                  <a:moveTo>
                    <a:pt x="99" y="197"/>
                  </a:moveTo>
                  <a:lnTo>
                    <a:pt x="88" y="197"/>
                  </a:lnTo>
                  <a:lnTo>
                    <a:pt x="88" y="180"/>
                  </a:lnTo>
                  <a:lnTo>
                    <a:pt x="88" y="180"/>
                  </a:lnTo>
                  <a:cubicBezTo>
                    <a:pt x="88" y="177"/>
                    <a:pt x="90" y="175"/>
                    <a:pt x="93" y="175"/>
                  </a:cubicBezTo>
                  <a:cubicBezTo>
                    <a:pt x="96" y="175"/>
                    <a:pt x="98" y="177"/>
                    <a:pt x="99" y="180"/>
                  </a:cubicBezTo>
                  <a:lnTo>
                    <a:pt x="99" y="197"/>
                  </a:lnTo>
                  <a:lnTo>
                    <a:pt x="99" y="197"/>
                  </a:lnTo>
                  <a:close/>
                  <a:moveTo>
                    <a:pt x="121" y="117"/>
                  </a:moveTo>
                  <a:lnTo>
                    <a:pt x="121" y="117"/>
                  </a:lnTo>
                  <a:cubicBezTo>
                    <a:pt x="121" y="115"/>
                    <a:pt x="123" y="113"/>
                    <a:pt x="126" y="113"/>
                  </a:cubicBezTo>
                  <a:cubicBezTo>
                    <a:pt x="128" y="113"/>
                    <a:pt x="130" y="115"/>
                    <a:pt x="130" y="117"/>
                  </a:cubicBezTo>
                  <a:lnTo>
                    <a:pt x="130" y="131"/>
                  </a:lnTo>
                  <a:lnTo>
                    <a:pt x="121" y="131"/>
                  </a:lnTo>
                  <a:lnTo>
                    <a:pt x="121" y="117"/>
                  </a:lnTo>
                  <a:close/>
                  <a:moveTo>
                    <a:pt x="121" y="148"/>
                  </a:moveTo>
                  <a:lnTo>
                    <a:pt x="121" y="148"/>
                  </a:lnTo>
                  <a:cubicBezTo>
                    <a:pt x="121" y="145"/>
                    <a:pt x="123" y="143"/>
                    <a:pt x="126" y="143"/>
                  </a:cubicBezTo>
                  <a:cubicBezTo>
                    <a:pt x="128" y="143"/>
                    <a:pt x="130" y="145"/>
                    <a:pt x="131" y="148"/>
                  </a:cubicBezTo>
                  <a:lnTo>
                    <a:pt x="131" y="163"/>
                  </a:lnTo>
                  <a:lnTo>
                    <a:pt x="121" y="163"/>
                  </a:lnTo>
                  <a:lnTo>
                    <a:pt x="121" y="148"/>
                  </a:lnTo>
                  <a:close/>
                  <a:moveTo>
                    <a:pt x="131" y="197"/>
                  </a:moveTo>
                  <a:lnTo>
                    <a:pt x="120" y="197"/>
                  </a:lnTo>
                  <a:lnTo>
                    <a:pt x="120" y="180"/>
                  </a:lnTo>
                  <a:lnTo>
                    <a:pt x="120" y="180"/>
                  </a:lnTo>
                  <a:cubicBezTo>
                    <a:pt x="120" y="177"/>
                    <a:pt x="123" y="175"/>
                    <a:pt x="126" y="175"/>
                  </a:cubicBezTo>
                  <a:cubicBezTo>
                    <a:pt x="129" y="175"/>
                    <a:pt x="131" y="177"/>
                    <a:pt x="131" y="180"/>
                  </a:cubicBezTo>
                  <a:lnTo>
                    <a:pt x="131" y="197"/>
                  </a:lnTo>
                  <a:lnTo>
                    <a:pt x="131" y="197"/>
                  </a:lnTo>
                  <a:close/>
                  <a:moveTo>
                    <a:pt x="154" y="117"/>
                  </a:moveTo>
                  <a:cubicBezTo>
                    <a:pt x="154" y="115"/>
                    <a:pt x="156" y="113"/>
                    <a:pt x="158" y="113"/>
                  </a:cubicBezTo>
                  <a:cubicBezTo>
                    <a:pt x="161" y="113"/>
                    <a:pt x="163" y="115"/>
                    <a:pt x="163" y="117"/>
                  </a:cubicBezTo>
                  <a:lnTo>
                    <a:pt x="163" y="131"/>
                  </a:lnTo>
                  <a:lnTo>
                    <a:pt x="154" y="131"/>
                  </a:lnTo>
                  <a:lnTo>
                    <a:pt x="154" y="117"/>
                  </a:lnTo>
                  <a:close/>
                  <a:moveTo>
                    <a:pt x="154" y="148"/>
                  </a:moveTo>
                  <a:cubicBezTo>
                    <a:pt x="154" y="145"/>
                    <a:pt x="156" y="143"/>
                    <a:pt x="158" y="143"/>
                  </a:cubicBezTo>
                  <a:cubicBezTo>
                    <a:pt x="161" y="143"/>
                    <a:pt x="163" y="145"/>
                    <a:pt x="163" y="148"/>
                  </a:cubicBezTo>
                  <a:lnTo>
                    <a:pt x="163" y="148"/>
                  </a:lnTo>
                  <a:lnTo>
                    <a:pt x="163" y="163"/>
                  </a:lnTo>
                  <a:lnTo>
                    <a:pt x="153" y="163"/>
                  </a:lnTo>
                  <a:lnTo>
                    <a:pt x="154" y="148"/>
                  </a:lnTo>
                  <a:lnTo>
                    <a:pt x="154" y="148"/>
                  </a:lnTo>
                  <a:close/>
                  <a:moveTo>
                    <a:pt x="164" y="197"/>
                  </a:moveTo>
                  <a:lnTo>
                    <a:pt x="153" y="197"/>
                  </a:lnTo>
                  <a:lnTo>
                    <a:pt x="153" y="180"/>
                  </a:lnTo>
                  <a:cubicBezTo>
                    <a:pt x="153" y="177"/>
                    <a:pt x="155" y="175"/>
                    <a:pt x="158" y="175"/>
                  </a:cubicBezTo>
                  <a:cubicBezTo>
                    <a:pt x="161" y="175"/>
                    <a:pt x="164" y="177"/>
                    <a:pt x="164" y="180"/>
                  </a:cubicBezTo>
                  <a:lnTo>
                    <a:pt x="164" y="180"/>
                  </a:lnTo>
                  <a:lnTo>
                    <a:pt x="164" y="197"/>
                  </a:lnTo>
                  <a:lnTo>
                    <a:pt x="164" y="197"/>
                  </a:lnTo>
                  <a:close/>
                  <a:moveTo>
                    <a:pt x="186" y="117"/>
                  </a:moveTo>
                  <a:cubicBezTo>
                    <a:pt x="187" y="115"/>
                    <a:pt x="189" y="113"/>
                    <a:pt x="191" y="113"/>
                  </a:cubicBezTo>
                  <a:cubicBezTo>
                    <a:pt x="193" y="113"/>
                    <a:pt x="195" y="115"/>
                    <a:pt x="195" y="117"/>
                  </a:cubicBezTo>
                  <a:lnTo>
                    <a:pt x="195" y="131"/>
                  </a:lnTo>
                  <a:lnTo>
                    <a:pt x="186" y="131"/>
                  </a:lnTo>
                  <a:lnTo>
                    <a:pt x="186" y="117"/>
                  </a:lnTo>
                  <a:close/>
                  <a:moveTo>
                    <a:pt x="186" y="148"/>
                  </a:moveTo>
                  <a:lnTo>
                    <a:pt x="186" y="148"/>
                  </a:lnTo>
                  <a:cubicBezTo>
                    <a:pt x="186" y="145"/>
                    <a:pt x="188" y="143"/>
                    <a:pt x="191" y="143"/>
                  </a:cubicBezTo>
                  <a:cubicBezTo>
                    <a:pt x="194" y="143"/>
                    <a:pt x="196" y="145"/>
                    <a:pt x="196" y="148"/>
                  </a:cubicBezTo>
                  <a:lnTo>
                    <a:pt x="196" y="148"/>
                  </a:lnTo>
                  <a:lnTo>
                    <a:pt x="196" y="163"/>
                  </a:lnTo>
                  <a:lnTo>
                    <a:pt x="186" y="163"/>
                  </a:lnTo>
                  <a:lnTo>
                    <a:pt x="186" y="148"/>
                  </a:lnTo>
                  <a:lnTo>
                    <a:pt x="186" y="148"/>
                  </a:lnTo>
                  <a:close/>
                  <a:moveTo>
                    <a:pt x="196" y="197"/>
                  </a:moveTo>
                  <a:lnTo>
                    <a:pt x="186" y="197"/>
                  </a:lnTo>
                  <a:lnTo>
                    <a:pt x="186" y="180"/>
                  </a:lnTo>
                  <a:lnTo>
                    <a:pt x="186" y="180"/>
                  </a:lnTo>
                  <a:cubicBezTo>
                    <a:pt x="186" y="177"/>
                    <a:pt x="188" y="175"/>
                    <a:pt x="191" y="175"/>
                  </a:cubicBezTo>
                  <a:cubicBezTo>
                    <a:pt x="194" y="175"/>
                    <a:pt x="196" y="177"/>
                    <a:pt x="196" y="180"/>
                  </a:cubicBezTo>
                  <a:lnTo>
                    <a:pt x="196" y="180"/>
                  </a:lnTo>
                  <a:lnTo>
                    <a:pt x="196" y="197"/>
                  </a:lnTo>
                  <a:lnTo>
                    <a:pt x="196" y="197"/>
                  </a:lnTo>
                  <a:close/>
                </a:path>
              </a:pathLst>
            </a:custGeom>
            <a:solidFill>
              <a:schemeClr val="bg1"/>
            </a:solidFill>
            <a:ln>
              <a:noFill/>
            </a:ln>
          </p:spPr>
        </p:sp>
        <p:sp>
          <p:nvSpPr>
            <p:cNvPr id="41" name="record_134436">
              <a:extLst>
                <a:ext uri="{FF2B5EF4-FFF2-40B4-BE49-F238E27FC236}">
                  <a16:creationId xmlns:a16="http://schemas.microsoft.com/office/drawing/2014/main" id="{994AA055-043F-45FA-B7A4-A08EF8FA3AE5}"/>
                </a:ext>
              </a:extLst>
            </p:cNvPr>
            <p:cNvSpPr>
              <a:spLocks noChangeAspect="1"/>
            </p:cNvSpPr>
            <p:nvPr/>
          </p:nvSpPr>
          <p:spPr bwMode="auto">
            <a:xfrm>
              <a:off x="5868144" y="1275606"/>
              <a:ext cx="360000" cy="296776"/>
            </a:xfrm>
            <a:custGeom>
              <a:avLst/>
              <a:gdLst>
                <a:gd name="connsiteX0" fmla="*/ 236192 w 600791"/>
                <a:gd name="connsiteY0" fmla="*/ 376963 h 495278"/>
                <a:gd name="connsiteX1" fmla="*/ 233154 w 600791"/>
                <a:gd name="connsiteY1" fmla="*/ 383790 h 495278"/>
                <a:gd name="connsiteX2" fmla="*/ 236192 w 600791"/>
                <a:gd name="connsiteY2" fmla="*/ 391376 h 495278"/>
                <a:gd name="connsiteX3" fmla="*/ 243027 w 600791"/>
                <a:gd name="connsiteY3" fmla="*/ 394410 h 495278"/>
                <a:gd name="connsiteX4" fmla="*/ 249862 w 600791"/>
                <a:gd name="connsiteY4" fmla="*/ 391376 h 495278"/>
                <a:gd name="connsiteX5" fmla="*/ 252900 w 600791"/>
                <a:gd name="connsiteY5" fmla="*/ 383790 h 495278"/>
                <a:gd name="connsiteX6" fmla="*/ 249862 w 600791"/>
                <a:gd name="connsiteY6" fmla="*/ 376963 h 495278"/>
                <a:gd name="connsiteX7" fmla="*/ 236192 w 600791"/>
                <a:gd name="connsiteY7" fmla="*/ 376963 h 495278"/>
                <a:gd name="connsiteX8" fmla="*/ 111645 w 600791"/>
                <a:gd name="connsiteY8" fmla="*/ 373929 h 495278"/>
                <a:gd name="connsiteX9" fmla="*/ 101012 w 600791"/>
                <a:gd name="connsiteY9" fmla="*/ 383790 h 495278"/>
                <a:gd name="connsiteX10" fmla="*/ 111645 w 600791"/>
                <a:gd name="connsiteY10" fmla="*/ 394410 h 495278"/>
                <a:gd name="connsiteX11" fmla="*/ 202777 w 600791"/>
                <a:gd name="connsiteY11" fmla="*/ 394410 h 495278"/>
                <a:gd name="connsiteX12" fmla="*/ 212650 w 600791"/>
                <a:gd name="connsiteY12" fmla="*/ 383790 h 495278"/>
                <a:gd name="connsiteX13" fmla="*/ 202777 w 600791"/>
                <a:gd name="connsiteY13" fmla="*/ 373929 h 495278"/>
                <a:gd name="connsiteX14" fmla="*/ 185310 w 600791"/>
                <a:gd name="connsiteY14" fmla="*/ 326138 h 495278"/>
                <a:gd name="connsiteX15" fmla="*/ 182272 w 600791"/>
                <a:gd name="connsiteY15" fmla="*/ 333724 h 495278"/>
                <a:gd name="connsiteX16" fmla="*/ 185310 w 600791"/>
                <a:gd name="connsiteY16" fmla="*/ 340551 h 495278"/>
                <a:gd name="connsiteX17" fmla="*/ 192145 w 600791"/>
                <a:gd name="connsiteY17" fmla="*/ 343585 h 495278"/>
                <a:gd name="connsiteX18" fmla="*/ 199739 w 600791"/>
                <a:gd name="connsiteY18" fmla="*/ 340551 h 495278"/>
                <a:gd name="connsiteX19" fmla="*/ 202777 w 600791"/>
                <a:gd name="connsiteY19" fmla="*/ 333724 h 495278"/>
                <a:gd name="connsiteX20" fmla="*/ 199739 w 600791"/>
                <a:gd name="connsiteY20" fmla="*/ 326138 h 495278"/>
                <a:gd name="connsiteX21" fmla="*/ 185310 w 600791"/>
                <a:gd name="connsiteY21" fmla="*/ 326138 h 495278"/>
                <a:gd name="connsiteX22" fmla="*/ 233154 w 600791"/>
                <a:gd name="connsiteY22" fmla="*/ 323104 h 495278"/>
                <a:gd name="connsiteX23" fmla="*/ 222522 w 600791"/>
                <a:gd name="connsiteY23" fmla="*/ 333724 h 495278"/>
                <a:gd name="connsiteX24" fmla="*/ 233154 w 600791"/>
                <a:gd name="connsiteY24" fmla="*/ 343585 h 495278"/>
                <a:gd name="connsiteX25" fmla="*/ 252900 w 600791"/>
                <a:gd name="connsiteY25" fmla="*/ 343585 h 495278"/>
                <a:gd name="connsiteX26" fmla="*/ 263532 w 600791"/>
                <a:gd name="connsiteY26" fmla="*/ 333724 h 495278"/>
                <a:gd name="connsiteX27" fmla="*/ 252900 w 600791"/>
                <a:gd name="connsiteY27" fmla="*/ 323104 h 495278"/>
                <a:gd name="connsiteX28" fmla="*/ 111645 w 600791"/>
                <a:gd name="connsiteY28" fmla="*/ 323104 h 495278"/>
                <a:gd name="connsiteX29" fmla="*/ 101012 w 600791"/>
                <a:gd name="connsiteY29" fmla="*/ 333724 h 495278"/>
                <a:gd name="connsiteX30" fmla="*/ 111645 w 600791"/>
                <a:gd name="connsiteY30" fmla="*/ 343585 h 495278"/>
                <a:gd name="connsiteX31" fmla="*/ 151895 w 600791"/>
                <a:gd name="connsiteY31" fmla="*/ 343585 h 495278"/>
                <a:gd name="connsiteX32" fmla="*/ 161767 w 600791"/>
                <a:gd name="connsiteY32" fmla="*/ 333724 h 495278"/>
                <a:gd name="connsiteX33" fmla="*/ 151895 w 600791"/>
                <a:gd name="connsiteY33" fmla="*/ 323104 h 495278"/>
                <a:gd name="connsiteX34" fmla="*/ 81267 w 600791"/>
                <a:gd name="connsiteY34" fmla="*/ 303381 h 495278"/>
                <a:gd name="connsiteX35" fmla="*/ 283277 w 600791"/>
                <a:gd name="connsiteY35" fmla="*/ 303381 h 495278"/>
                <a:gd name="connsiteX36" fmla="*/ 283277 w 600791"/>
                <a:gd name="connsiteY36" fmla="*/ 414133 h 495278"/>
                <a:gd name="connsiteX37" fmla="*/ 81267 w 600791"/>
                <a:gd name="connsiteY37" fmla="*/ 414133 h 495278"/>
                <a:gd name="connsiteX38" fmla="*/ 60763 w 600791"/>
                <a:gd name="connsiteY38" fmla="*/ 282908 h 495278"/>
                <a:gd name="connsiteX39" fmla="*/ 60763 w 600791"/>
                <a:gd name="connsiteY39" fmla="*/ 434601 h 495278"/>
                <a:gd name="connsiteX40" fmla="*/ 303813 w 600791"/>
                <a:gd name="connsiteY40" fmla="*/ 434601 h 495278"/>
                <a:gd name="connsiteX41" fmla="*/ 303813 w 600791"/>
                <a:gd name="connsiteY41" fmla="*/ 282908 h 495278"/>
                <a:gd name="connsiteX42" fmla="*/ 506609 w 600791"/>
                <a:gd name="connsiteY42" fmla="*/ 141075 h 495278"/>
                <a:gd name="connsiteX43" fmla="*/ 506609 w 600791"/>
                <a:gd name="connsiteY43" fmla="*/ 405021 h 495278"/>
                <a:gd name="connsiteX44" fmla="*/ 574207 w 600791"/>
                <a:gd name="connsiteY44" fmla="*/ 141075 h 495278"/>
                <a:gd name="connsiteX45" fmla="*/ 0 w 600791"/>
                <a:gd name="connsiteY45" fmla="*/ 0 h 495278"/>
                <a:gd name="connsiteX46" fmla="*/ 219505 w 600791"/>
                <a:gd name="connsiteY46" fmla="*/ 0 h 495278"/>
                <a:gd name="connsiteX47" fmla="*/ 249887 w 600791"/>
                <a:gd name="connsiteY47" fmla="*/ 80397 h 495278"/>
                <a:gd name="connsiteX48" fmla="*/ 506609 w 600791"/>
                <a:gd name="connsiteY48" fmla="*/ 80397 h 495278"/>
                <a:gd name="connsiteX49" fmla="*/ 506609 w 600791"/>
                <a:gd name="connsiteY49" fmla="*/ 121354 h 495278"/>
                <a:gd name="connsiteX50" fmla="*/ 600791 w 600791"/>
                <a:gd name="connsiteY50" fmla="*/ 121354 h 495278"/>
                <a:gd name="connsiteX51" fmla="*/ 506609 w 600791"/>
                <a:gd name="connsiteY51" fmla="*/ 486176 h 495278"/>
                <a:gd name="connsiteX52" fmla="*/ 506609 w 600791"/>
                <a:gd name="connsiteY52" fmla="*/ 495278 h 495278"/>
                <a:gd name="connsiteX53" fmla="*/ 0 w 600791"/>
                <a:gd name="connsiteY53" fmla="*/ 495278 h 4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0791" h="495278">
                  <a:moveTo>
                    <a:pt x="236192" y="376963"/>
                  </a:moveTo>
                  <a:cubicBezTo>
                    <a:pt x="233914" y="378480"/>
                    <a:pt x="233154" y="381514"/>
                    <a:pt x="233154" y="383790"/>
                  </a:cubicBezTo>
                  <a:cubicBezTo>
                    <a:pt x="233154" y="386824"/>
                    <a:pt x="233914" y="389100"/>
                    <a:pt x="236192" y="391376"/>
                  </a:cubicBezTo>
                  <a:cubicBezTo>
                    <a:pt x="237711" y="392893"/>
                    <a:pt x="239989" y="394410"/>
                    <a:pt x="243027" y="394410"/>
                  </a:cubicBezTo>
                  <a:cubicBezTo>
                    <a:pt x="245305" y="394410"/>
                    <a:pt x="248343" y="392893"/>
                    <a:pt x="249862" y="391376"/>
                  </a:cubicBezTo>
                  <a:cubicBezTo>
                    <a:pt x="252140" y="389100"/>
                    <a:pt x="252900" y="386824"/>
                    <a:pt x="252900" y="383790"/>
                  </a:cubicBezTo>
                  <a:cubicBezTo>
                    <a:pt x="252900" y="381514"/>
                    <a:pt x="252140" y="378480"/>
                    <a:pt x="249862" y="376963"/>
                  </a:cubicBezTo>
                  <a:cubicBezTo>
                    <a:pt x="246824" y="373170"/>
                    <a:pt x="239230" y="373170"/>
                    <a:pt x="236192" y="376963"/>
                  </a:cubicBezTo>
                  <a:close/>
                  <a:moveTo>
                    <a:pt x="111645" y="373929"/>
                  </a:moveTo>
                  <a:cubicBezTo>
                    <a:pt x="105569" y="373929"/>
                    <a:pt x="101012" y="378480"/>
                    <a:pt x="101012" y="383790"/>
                  </a:cubicBezTo>
                  <a:cubicBezTo>
                    <a:pt x="101012" y="389859"/>
                    <a:pt x="105569" y="394410"/>
                    <a:pt x="111645" y="394410"/>
                  </a:cubicBezTo>
                  <a:lnTo>
                    <a:pt x="202777" y="394410"/>
                  </a:lnTo>
                  <a:cubicBezTo>
                    <a:pt x="208093" y="394410"/>
                    <a:pt x="212650" y="389859"/>
                    <a:pt x="212650" y="383790"/>
                  </a:cubicBezTo>
                  <a:cubicBezTo>
                    <a:pt x="212650" y="378480"/>
                    <a:pt x="208093" y="373929"/>
                    <a:pt x="202777" y="373929"/>
                  </a:cubicBezTo>
                  <a:close/>
                  <a:moveTo>
                    <a:pt x="185310" y="326138"/>
                  </a:moveTo>
                  <a:cubicBezTo>
                    <a:pt x="183032" y="328414"/>
                    <a:pt x="182272" y="330690"/>
                    <a:pt x="182272" y="333724"/>
                  </a:cubicBezTo>
                  <a:cubicBezTo>
                    <a:pt x="182272" y="336000"/>
                    <a:pt x="183032" y="339034"/>
                    <a:pt x="185310" y="340551"/>
                  </a:cubicBezTo>
                  <a:cubicBezTo>
                    <a:pt x="186829" y="342068"/>
                    <a:pt x="189866" y="343585"/>
                    <a:pt x="192145" y="343585"/>
                  </a:cubicBezTo>
                  <a:cubicBezTo>
                    <a:pt x="195182" y="343585"/>
                    <a:pt x="197461" y="342068"/>
                    <a:pt x="199739" y="340551"/>
                  </a:cubicBezTo>
                  <a:cubicBezTo>
                    <a:pt x="201258" y="339034"/>
                    <a:pt x="202777" y="336000"/>
                    <a:pt x="202777" y="333724"/>
                  </a:cubicBezTo>
                  <a:cubicBezTo>
                    <a:pt x="202777" y="330690"/>
                    <a:pt x="201258" y="328414"/>
                    <a:pt x="199739" y="326138"/>
                  </a:cubicBezTo>
                  <a:cubicBezTo>
                    <a:pt x="195942" y="322345"/>
                    <a:pt x="189107" y="322345"/>
                    <a:pt x="185310" y="326138"/>
                  </a:cubicBezTo>
                  <a:close/>
                  <a:moveTo>
                    <a:pt x="233154" y="323104"/>
                  </a:moveTo>
                  <a:cubicBezTo>
                    <a:pt x="227079" y="323104"/>
                    <a:pt x="222522" y="327655"/>
                    <a:pt x="222522" y="333724"/>
                  </a:cubicBezTo>
                  <a:cubicBezTo>
                    <a:pt x="222522" y="339034"/>
                    <a:pt x="227079" y="343585"/>
                    <a:pt x="233154" y="343585"/>
                  </a:cubicBezTo>
                  <a:lnTo>
                    <a:pt x="252900" y="343585"/>
                  </a:lnTo>
                  <a:cubicBezTo>
                    <a:pt x="258975" y="343585"/>
                    <a:pt x="263532" y="339034"/>
                    <a:pt x="263532" y="333724"/>
                  </a:cubicBezTo>
                  <a:cubicBezTo>
                    <a:pt x="263532" y="327655"/>
                    <a:pt x="258975" y="323104"/>
                    <a:pt x="252900" y="323104"/>
                  </a:cubicBezTo>
                  <a:close/>
                  <a:moveTo>
                    <a:pt x="111645" y="323104"/>
                  </a:moveTo>
                  <a:cubicBezTo>
                    <a:pt x="105569" y="323104"/>
                    <a:pt x="101012" y="327655"/>
                    <a:pt x="101012" y="333724"/>
                  </a:cubicBezTo>
                  <a:cubicBezTo>
                    <a:pt x="101012" y="339034"/>
                    <a:pt x="105569" y="343585"/>
                    <a:pt x="111645" y="343585"/>
                  </a:cubicBezTo>
                  <a:lnTo>
                    <a:pt x="151895" y="343585"/>
                  </a:lnTo>
                  <a:cubicBezTo>
                    <a:pt x="157211" y="343585"/>
                    <a:pt x="161767" y="339034"/>
                    <a:pt x="161767" y="333724"/>
                  </a:cubicBezTo>
                  <a:cubicBezTo>
                    <a:pt x="161767" y="327655"/>
                    <a:pt x="157211" y="323104"/>
                    <a:pt x="151895" y="323104"/>
                  </a:cubicBezTo>
                  <a:close/>
                  <a:moveTo>
                    <a:pt x="81267" y="303381"/>
                  </a:moveTo>
                  <a:lnTo>
                    <a:pt x="283277" y="303381"/>
                  </a:lnTo>
                  <a:lnTo>
                    <a:pt x="283277" y="414133"/>
                  </a:lnTo>
                  <a:lnTo>
                    <a:pt x="81267" y="414133"/>
                  </a:lnTo>
                  <a:close/>
                  <a:moveTo>
                    <a:pt x="60763" y="282908"/>
                  </a:moveTo>
                  <a:lnTo>
                    <a:pt x="60763" y="434601"/>
                  </a:lnTo>
                  <a:lnTo>
                    <a:pt x="303813" y="434601"/>
                  </a:lnTo>
                  <a:lnTo>
                    <a:pt x="303813" y="282908"/>
                  </a:lnTo>
                  <a:close/>
                  <a:moveTo>
                    <a:pt x="506609" y="141075"/>
                  </a:moveTo>
                  <a:lnTo>
                    <a:pt x="506609" y="405021"/>
                  </a:lnTo>
                  <a:lnTo>
                    <a:pt x="574207" y="141075"/>
                  </a:lnTo>
                  <a:close/>
                  <a:moveTo>
                    <a:pt x="0" y="0"/>
                  </a:moveTo>
                  <a:lnTo>
                    <a:pt x="219505" y="0"/>
                  </a:lnTo>
                  <a:lnTo>
                    <a:pt x="249887" y="80397"/>
                  </a:lnTo>
                  <a:lnTo>
                    <a:pt x="506609" y="80397"/>
                  </a:lnTo>
                  <a:lnTo>
                    <a:pt x="506609" y="121354"/>
                  </a:lnTo>
                  <a:lnTo>
                    <a:pt x="600791" y="121354"/>
                  </a:lnTo>
                  <a:lnTo>
                    <a:pt x="506609" y="486176"/>
                  </a:lnTo>
                  <a:lnTo>
                    <a:pt x="506609" y="495278"/>
                  </a:lnTo>
                  <a:lnTo>
                    <a:pt x="0" y="495278"/>
                  </a:lnTo>
                  <a:close/>
                </a:path>
              </a:pathLst>
            </a:custGeom>
            <a:solidFill>
              <a:schemeClr val="bg1"/>
            </a:solidFill>
            <a:ln>
              <a:noFill/>
            </a:ln>
          </p:spPr>
        </p:sp>
        <p:sp>
          <p:nvSpPr>
            <p:cNvPr id="42" name="solar-system_124615">
              <a:extLst>
                <a:ext uri="{FF2B5EF4-FFF2-40B4-BE49-F238E27FC236}">
                  <a16:creationId xmlns:a16="http://schemas.microsoft.com/office/drawing/2014/main" id="{96A6725A-8D79-4BB6-8E17-BC4FD43A318E}"/>
                </a:ext>
              </a:extLst>
            </p:cNvPr>
            <p:cNvSpPr>
              <a:spLocks noChangeAspect="1"/>
            </p:cNvSpPr>
            <p:nvPr/>
          </p:nvSpPr>
          <p:spPr bwMode="auto">
            <a:xfrm>
              <a:off x="6516216" y="771550"/>
              <a:ext cx="360000" cy="406360"/>
            </a:xfrm>
            <a:custGeom>
              <a:avLst/>
              <a:gdLst>
                <a:gd name="connsiteX0" fmla="*/ 211268 w 536440"/>
                <a:gd name="connsiteY0" fmla="*/ 520202 h 605522"/>
                <a:gd name="connsiteX1" fmla="*/ 191678 w 536440"/>
                <a:gd name="connsiteY1" fmla="*/ 539755 h 605522"/>
                <a:gd name="connsiteX2" fmla="*/ 211268 w 536440"/>
                <a:gd name="connsiteY2" fmla="*/ 559308 h 605522"/>
                <a:gd name="connsiteX3" fmla="*/ 230858 w 536440"/>
                <a:gd name="connsiteY3" fmla="*/ 539755 h 605522"/>
                <a:gd name="connsiteX4" fmla="*/ 211268 w 536440"/>
                <a:gd name="connsiteY4" fmla="*/ 520202 h 605522"/>
                <a:gd name="connsiteX5" fmla="*/ 211268 w 536440"/>
                <a:gd name="connsiteY5" fmla="*/ 502426 h 605522"/>
                <a:gd name="connsiteX6" fmla="*/ 248668 w 536440"/>
                <a:gd name="connsiteY6" fmla="*/ 539755 h 605522"/>
                <a:gd name="connsiteX7" fmla="*/ 211268 w 536440"/>
                <a:gd name="connsiteY7" fmla="*/ 577084 h 605522"/>
                <a:gd name="connsiteX8" fmla="*/ 173869 w 536440"/>
                <a:gd name="connsiteY8" fmla="*/ 539755 h 605522"/>
                <a:gd name="connsiteX9" fmla="*/ 211268 w 536440"/>
                <a:gd name="connsiteY9" fmla="*/ 502426 h 605522"/>
                <a:gd name="connsiteX10" fmla="*/ 347548 w 536440"/>
                <a:gd name="connsiteY10" fmla="*/ 464751 h 605522"/>
                <a:gd name="connsiteX11" fmla="*/ 354225 w 536440"/>
                <a:gd name="connsiteY11" fmla="*/ 475416 h 605522"/>
                <a:gd name="connsiteX12" fmla="*/ 319951 w 536440"/>
                <a:gd name="connsiteY12" fmla="*/ 567663 h 605522"/>
                <a:gd name="connsiteX13" fmla="*/ 268228 w 536440"/>
                <a:gd name="connsiteY13" fmla="*/ 605522 h 605522"/>
                <a:gd name="connsiteX14" fmla="*/ 238583 w 536440"/>
                <a:gd name="connsiteY14" fmla="*/ 594147 h 605522"/>
                <a:gd name="connsiteX15" fmla="*/ 237248 w 536440"/>
                <a:gd name="connsiteY15" fmla="*/ 581616 h 605522"/>
                <a:gd name="connsiteX16" fmla="*/ 249800 w 536440"/>
                <a:gd name="connsiteY16" fmla="*/ 580283 h 605522"/>
                <a:gd name="connsiteX17" fmla="*/ 268228 w 536440"/>
                <a:gd name="connsiteY17" fmla="*/ 587748 h 605522"/>
                <a:gd name="connsiteX18" fmla="*/ 336865 w 536440"/>
                <a:gd name="connsiteY18" fmla="*/ 471417 h 605522"/>
                <a:gd name="connsiteX19" fmla="*/ 347548 w 536440"/>
                <a:gd name="connsiteY19" fmla="*/ 464751 h 605522"/>
                <a:gd name="connsiteX20" fmla="*/ 184951 w 536440"/>
                <a:gd name="connsiteY20" fmla="*/ 373636 h 605522"/>
                <a:gd name="connsiteX21" fmla="*/ 192250 w 536440"/>
                <a:gd name="connsiteY21" fmla="*/ 434160 h 605522"/>
                <a:gd name="connsiteX22" fmla="*/ 248322 w 536440"/>
                <a:gd name="connsiteY22" fmla="*/ 410253 h 605522"/>
                <a:gd name="connsiteX23" fmla="*/ 216281 w 536440"/>
                <a:gd name="connsiteY23" fmla="*/ 392566 h 605522"/>
                <a:gd name="connsiteX24" fmla="*/ 184951 w 536440"/>
                <a:gd name="connsiteY24" fmla="*/ 373636 h 605522"/>
                <a:gd name="connsiteX25" fmla="*/ 102445 w 536440"/>
                <a:gd name="connsiteY25" fmla="*/ 314355 h 605522"/>
                <a:gd name="connsiteX26" fmla="*/ 21095 w 536440"/>
                <a:gd name="connsiteY26" fmla="*/ 445270 h 605522"/>
                <a:gd name="connsiteX27" fmla="*/ 119711 w 536440"/>
                <a:gd name="connsiteY27" fmla="*/ 456024 h 605522"/>
                <a:gd name="connsiteX28" fmla="*/ 175250 w 536440"/>
                <a:gd name="connsiteY28" fmla="*/ 440293 h 605522"/>
                <a:gd name="connsiteX29" fmla="*/ 166261 w 536440"/>
                <a:gd name="connsiteY29" fmla="*/ 361548 h 605522"/>
                <a:gd name="connsiteX30" fmla="*/ 102445 w 536440"/>
                <a:gd name="connsiteY30" fmla="*/ 314355 h 605522"/>
                <a:gd name="connsiteX31" fmla="*/ 268226 w 536440"/>
                <a:gd name="connsiteY31" fmla="*/ 284379 h 605522"/>
                <a:gd name="connsiteX32" fmla="*/ 286562 w 536440"/>
                <a:gd name="connsiteY32" fmla="*/ 302793 h 605522"/>
                <a:gd name="connsiteX33" fmla="*/ 277661 w 536440"/>
                <a:gd name="connsiteY33" fmla="*/ 311688 h 605522"/>
                <a:gd name="connsiteX34" fmla="*/ 268760 w 536440"/>
                <a:gd name="connsiteY34" fmla="*/ 302793 h 605522"/>
                <a:gd name="connsiteX35" fmla="*/ 268226 w 536440"/>
                <a:gd name="connsiteY35" fmla="*/ 302170 h 605522"/>
                <a:gd name="connsiteX36" fmla="*/ 259324 w 536440"/>
                <a:gd name="connsiteY36" fmla="*/ 293274 h 605522"/>
                <a:gd name="connsiteX37" fmla="*/ 268226 w 536440"/>
                <a:gd name="connsiteY37" fmla="*/ 284379 h 605522"/>
                <a:gd name="connsiteX38" fmla="*/ 268259 w 536440"/>
                <a:gd name="connsiteY38" fmla="*/ 264192 h 605522"/>
                <a:gd name="connsiteX39" fmla="*/ 229633 w 536440"/>
                <a:gd name="connsiteY39" fmla="*/ 302769 h 605522"/>
                <a:gd name="connsiteX40" fmla="*/ 268259 w 536440"/>
                <a:gd name="connsiteY40" fmla="*/ 341258 h 605522"/>
                <a:gd name="connsiteX41" fmla="*/ 306796 w 536440"/>
                <a:gd name="connsiteY41" fmla="*/ 302769 h 605522"/>
                <a:gd name="connsiteX42" fmla="*/ 268259 w 536440"/>
                <a:gd name="connsiteY42" fmla="*/ 264192 h 605522"/>
                <a:gd name="connsiteX43" fmla="*/ 268259 w 536440"/>
                <a:gd name="connsiteY43" fmla="*/ 246414 h 605522"/>
                <a:gd name="connsiteX44" fmla="*/ 324596 w 536440"/>
                <a:gd name="connsiteY44" fmla="*/ 302769 h 605522"/>
                <a:gd name="connsiteX45" fmla="*/ 268259 w 536440"/>
                <a:gd name="connsiteY45" fmla="*/ 359036 h 605522"/>
                <a:gd name="connsiteX46" fmla="*/ 211833 w 536440"/>
                <a:gd name="connsiteY46" fmla="*/ 302769 h 605522"/>
                <a:gd name="connsiteX47" fmla="*/ 268259 w 536440"/>
                <a:gd name="connsiteY47" fmla="*/ 246414 h 605522"/>
                <a:gd name="connsiteX48" fmla="*/ 40394 w 536440"/>
                <a:gd name="connsiteY48" fmla="*/ 216841 h 605522"/>
                <a:gd name="connsiteX49" fmla="*/ 20822 w 536440"/>
                <a:gd name="connsiteY49" fmla="*/ 236394 h 605522"/>
                <a:gd name="connsiteX50" fmla="*/ 40394 w 536440"/>
                <a:gd name="connsiteY50" fmla="*/ 255947 h 605522"/>
                <a:gd name="connsiteX51" fmla="*/ 59966 w 536440"/>
                <a:gd name="connsiteY51" fmla="*/ 236394 h 605522"/>
                <a:gd name="connsiteX52" fmla="*/ 40394 w 536440"/>
                <a:gd name="connsiteY52" fmla="*/ 216841 h 605522"/>
                <a:gd name="connsiteX53" fmla="*/ 40394 w 536440"/>
                <a:gd name="connsiteY53" fmla="*/ 199065 h 605522"/>
                <a:gd name="connsiteX54" fmla="*/ 77759 w 536440"/>
                <a:gd name="connsiteY54" fmla="*/ 236394 h 605522"/>
                <a:gd name="connsiteX55" fmla="*/ 40394 w 536440"/>
                <a:gd name="connsiteY55" fmla="*/ 273723 h 605522"/>
                <a:gd name="connsiteX56" fmla="*/ 3030 w 536440"/>
                <a:gd name="connsiteY56" fmla="*/ 236394 h 605522"/>
                <a:gd name="connsiteX57" fmla="*/ 40394 w 536440"/>
                <a:gd name="connsiteY57" fmla="*/ 199065 h 605522"/>
                <a:gd name="connsiteX58" fmla="*/ 344180 w 536440"/>
                <a:gd name="connsiteY58" fmla="*/ 171442 h 605522"/>
                <a:gd name="connsiteX59" fmla="*/ 288108 w 536440"/>
                <a:gd name="connsiteY59" fmla="*/ 195350 h 605522"/>
                <a:gd name="connsiteX60" fmla="*/ 320149 w 536440"/>
                <a:gd name="connsiteY60" fmla="*/ 212947 h 605522"/>
                <a:gd name="connsiteX61" fmla="*/ 351479 w 536440"/>
                <a:gd name="connsiteY61" fmla="*/ 231878 h 605522"/>
                <a:gd name="connsiteX62" fmla="*/ 344180 w 536440"/>
                <a:gd name="connsiteY62" fmla="*/ 171442 h 605522"/>
                <a:gd name="connsiteX63" fmla="*/ 429598 w 536440"/>
                <a:gd name="connsiteY63" fmla="*/ 122001 h 605522"/>
                <a:gd name="connsiteX64" fmla="*/ 410008 w 536440"/>
                <a:gd name="connsiteY64" fmla="*/ 141554 h 605522"/>
                <a:gd name="connsiteX65" fmla="*/ 429598 w 536440"/>
                <a:gd name="connsiteY65" fmla="*/ 161107 h 605522"/>
                <a:gd name="connsiteX66" fmla="*/ 449188 w 536440"/>
                <a:gd name="connsiteY66" fmla="*/ 141554 h 605522"/>
                <a:gd name="connsiteX67" fmla="*/ 429598 w 536440"/>
                <a:gd name="connsiteY67" fmla="*/ 122001 h 605522"/>
                <a:gd name="connsiteX68" fmla="*/ 429598 w 536440"/>
                <a:gd name="connsiteY68" fmla="*/ 104225 h 605522"/>
                <a:gd name="connsiteX69" fmla="*/ 466997 w 536440"/>
                <a:gd name="connsiteY69" fmla="*/ 141554 h 605522"/>
                <a:gd name="connsiteX70" fmla="*/ 429598 w 536440"/>
                <a:gd name="connsiteY70" fmla="*/ 178883 h 605522"/>
                <a:gd name="connsiteX71" fmla="*/ 392198 w 536440"/>
                <a:gd name="connsiteY71" fmla="*/ 141554 h 605522"/>
                <a:gd name="connsiteX72" fmla="*/ 429598 w 536440"/>
                <a:gd name="connsiteY72" fmla="*/ 104225 h 605522"/>
                <a:gd name="connsiteX73" fmla="*/ 268260 w 536440"/>
                <a:gd name="connsiteY73" fmla="*/ 0 h 605522"/>
                <a:gd name="connsiteX74" fmla="*/ 312228 w 536440"/>
                <a:gd name="connsiteY74" fmla="*/ 26574 h 605522"/>
                <a:gd name="connsiteX75" fmla="*/ 343824 w 536440"/>
                <a:gd name="connsiteY75" fmla="*/ 92254 h 605522"/>
                <a:gd name="connsiteX76" fmla="*/ 357976 w 536440"/>
                <a:gd name="connsiteY76" fmla="*/ 147623 h 605522"/>
                <a:gd name="connsiteX77" fmla="*/ 373374 w 536440"/>
                <a:gd name="connsiteY77" fmla="*/ 142557 h 605522"/>
                <a:gd name="connsiteX78" fmla="*/ 384499 w 536440"/>
                <a:gd name="connsiteY78" fmla="*/ 148423 h 605522"/>
                <a:gd name="connsiteX79" fmla="*/ 378625 w 536440"/>
                <a:gd name="connsiteY79" fmla="*/ 159622 h 605522"/>
                <a:gd name="connsiteX80" fmla="*/ 361180 w 536440"/>
                <a:gd name="connsiteY80" fmla="*/ 165310 h 605522"/>
                <a:gd name="connsiteX81" fmla="*/ 370169 w 536440"/>
                <a:gd name="connsiteY81" fmla="*/ 243965 h 605522"/>
                <a:gd name="connsiteX82" fmla="*/ 433985 w 536440"/>
                <a:gd name="connsiteY82" fmla="*/ 291159 h 605522"/>
                <a:gd name="connsiteX83" fmla="*/ 515424 w 536440"/>
                <a:gd name="connsiteY83" fmla="*/ 160244 h 605522"/>
                <a:gd name="connsiteX84" fmla="*/ 485252 w 536440"/>
                <a:gd name="connsiteY84" fmla="*/ 144513 h 605522"/>
                <a:gd name="connsiteX85" fmla="*/ 477775 w 536440"/>
                <a:gd name="connsiteY85" fmla="*/ 134381 h 605522"/>
                <a:gd name="connsiteX86" fmla="*/ 487922 w 536440"/>
                <a:gd name="connsiteY86" fmla="*/ 126915 h 605522"/>
                <a:gd name="connsiteX87" fmla="*/ 530822 w 536440"/>
                <a:gd name="connsiteY87" fmla="*/ 151356 h 605522"/>
                <a:gd name="connsiteX88" fmla="*/ 508571 w 536440"/>
                <a:gd name="connsiteY88" fmla="*/ 238633 h 605522"/>
                <a:gd name="connsiteX89" fmla="*/ 447692 w 536440"/>
                <a:gd name="connsiteY89" fmla="*/ 302801 h 605522"/>
                <a:gd name="connsiteX90" fmla="*/ 488634 w 536440"/>
                <a:gd name="connsiteY90" fmla="*/ 342618 h 605522"/>
                <a:gd name="connsiteX91" fmla="*/ 529754 w 536440"/>
                <a:gd name="connsiteY91" fmla="*/ 402787 h 605522"/>
                <a:gd name="connsiteX92" fmla="*/ 530822 w 536440"/>
                <a:gd name="connsiteY92" fmla="*/ 454157 h 605522"/>
                <a:gd name="connsiteX93" fmla="*/ 485697 w 536440"/>
                <a:gd name="connsiteY93" fmla="*/ 478954 h 605522"/>
                <a:gd name="connsiteX94" fmla="*/ 467718 w 536440"/>
                <a:gd name="connsiteY94" fmla="*/ 480020 h 605522"/>
                <a:gd name="connsiteX95" fmla="*/ 412980 w 536440"/>
                <a:gd name="connsiteY95" fmla="*/ 473444 h 605522"/>
                <a:gd name="connsiteX96" fmla="*/ 268260 w 536440"/>
                <a:gd name="connsiteY96" fmla="*/ 420385 h 605522"/>
                <a:gd name="connsiteX97" fmla="*/ 195454 w 536440"/>
                <a:gd name="connsiteY97" fmla="*/ 451936 h 605522"/>
                <a:gd name="connsiteX98" fmla="*/ 201862 w 536440"/>
                <a:gd name="connsiteY98" fmla="*/ 480731 h 605522"/>
                <a:gd name="connsiteX99" fmla="*/ 195365 w 536440"/>
                <a:gd name="connsiteY99" fmla="*/ 491485 h 605522"/>
                <a:gd name="connsiteX100" fmla="*/ 193229 w 536440"/>
                <a:gd name="connsiteY100" fmla="*/ 491841 h 605522"/>
                <a:gd name="connsiteX101" fmla="*/ 184595 w 536440"/>
                <a:gd name="connsiteY101" fmla="*/ 485086 h 605522"/>
                <a:gd name="connsiteX102" fmla="*/ 178543 w 536440"/>
                <a:gd name="connsiteY102" fmla="*/ 457979 h 605522"/>
                <a:gd name="connsiteX103" fmla="*/ 123450 w 536440"/>
                <a:gd name="connsiteY103" fmla="*/ 473444 h 605522"/>
                <a:gd name="connsiteX104" fmla="*/ 68712 w 536440"/>
                <a:gd name="connsiteY104" fmla="*/ 480020 h 605522"/>
                <a:gd name="connsiteX105" fmla="*/ 50733 w 536440"/>
                <a:gd name="connsiteY105" fmla="*/ 478954 h 605522"/>
                <a:gd name="connsiteX106" fmla="*/ 5608 w 536440"/>
                <a:gd name="connsiteY106" fmla="*/ 454157 h 605522"/>
                <a:gd name="connsiteX107" fmla="*/ 27859 w 536440"/>
                <a:gd name="connsiteY107" fmla="*/ 366881 h 605522"/>
                <a:gd name="connsiteX108" fmla="*/ 88738 w 536440"/>
                <a:gd name="connsiteY108" fmla="*/ 302712 h 605522"/>
                <a:gd name="connsiteX109" fmla="*/ 72183 w 536440"/>
                <a:gd name="connsiteY109" fmla="*/ 287692 h 605522"/>
                <a:gd name="connsiteX110" fmla="*/ 71916 w 536440"/>
                <a:gd name="connsiteY110" fmla="*/ 275161 h 605522"/>
                <a:gd name="connsiteX111" fmla="*/ 84466 w 536440"/>
                <a:gd name="connsiteY111" fmla="*/ 274805 h 605522"/>
                <a:gd name="connsiteX112" fmla="*/ 102534 w 536440"/>
                <a:gd name="connsiteY112" fmla="*/ 291070 h 605522"/>
                <a:gd name="connsiteX113" fmla="*/ 139559 w 536440"/>
                <a:gd name="connsiteY113" fmla="*/ 262540 h 605522"/>
                <a:gd name="connsiteX114" fmla="*/ 152020 w 536440"/>
                <a:gd name="connsiteY114" fmla="*/ 264496 h 605522"/>
                <a:gd name="connsiteX115" fmla="*/ 150062 w 536440"/>
                <a:gd name="connsiteY115" fmla="*/ 276938 h 605522"/>
                <a:gd name="connsiteX116" fmla="*/ 116329 w 536440"/>
                <a:gd name="connsiteY116" fmla="*/ 302712 h 605522"/>
                <a:gd name="connsiteX117" fmla="*/ 165104 w 536440"/>
                <a:gd name="connsiteY117" fmla="*/ 339329 h 605522"/>
                <a:gd name="connsiteX118" fmla="*/ 164392 w 536440"/>
                <a:gd name="connsiteY118" fmla="*/ 302801 h 605522"/>
                <a:gd name="connsiteX119" fmla="*/ 171868 w 536440"/>
                <a:gd name="connsiteY119" fmla="*/ 187795 h 605522"/>
                <a:gd name="connsiteX120" fmla="*/ 181836 w 536440"/>
                <a:gd name="connsiteY120" fmla="*/ 180241 h 605522"/>
                <a:gd name="connsiteX121" fmla="*/ 189491 w 536440"/>
                <a:gd name="connsiteY121" fmla="*/ 190195 h 605522"/>
                <a:gd name="connsiteX122" fmla="*/ 182192 w 536440"/>
                <a:gd name="connsiteY122" fmla="*/ 302801 h 605522"/>
                <a:gd name="connsiteX123" fmla="*/ 183527 w 536440"/>
                <a:gd name="connsiteY123" fmla="*/ 351594 h 605522"/>
                <a:gd name="connsiteX124" fmla="*/ 225181 w 536440"/>
                <a:gd name="connsiteY124" fmla="*/ 377191 h 605522"/>
                <a:gd name="connsiteX125" fmla="*/ 268260 w 536440"/>
                <a:gd name="connsiteY125" fmla="*/ 400476 h 605522"/>
                <a:gd name="connsiteX126" fmla="*/ 311249 w 536440"/>
                <a:gd name="connsiteY126" fmla="*/ 377191 h 605522"/>
                <a:gd name="connsiteX127" fmla="*/ 321840 w 536440"/>
                <a:gd name="connsiteY127" fmla="*/ 370969 h 605522"/>
                <a:gd name="connsiteX128" fmla="*/ 334034 w 536440"/>
                <a:gd name="connsiteY128" fmla="*/ 374080 h 605522"/>
                <a:gd name="connsiteX129" fmla="*/ 330919 w 536440"/>
                <a:gd name="connsiteY129" fmla="*/ 386256 h 605522"/>
                <a:gd name="connsiteX130" fmla="*/ 320149 w 536440"/>
                <a:gd name="connsiteY130" fmla="*/ 392566 h 605522"/>
                <a:gd name="connsiteX131" fmla="*/ 288108 w 536440"/>
                <a:gd name="connsiteY131" fmla="*/ 410253 h 605522"/>
                <a:gd name="connsiteX132" fmla="*/ 416718 w 536440"/>
                <a:gd name="connsiteY132" fmla="*/ 456024 h 605522"/>
                <a:gd name="connsiteX133" fmla="*/ 515424 w 536440"/>
                <a:gd name="connsiteY133" fmla="*/ 445270 h 605522"/>
                <a:gd name="connsiteX134" fmla="*/ 475372 w 536440"/>
                <a:gd name="connsiteY134" fmla="*/ 354616 h 605522"/>
                <a:gd name="connsiteX135" fmla="*/ 433985 w 536440"/>
                <a:gd name="connsiteY135" fmla="*/ 314444 h 605522"/>
                <a:gd name="connsiteX136" fmla="*/ 396871 w 536440"/>
                <a:gd name="connsiteY136" fmla="*/ 343062 h 605522"/>
                <a:gd name="connsiteX137" fmla="*/ 391619 w 536440"/>
                <a:gd name="connsiteY137" fmla="*/ 344751 h 605522"/>
                <a:gd name="connsiteX138" fmla="*/ 384410 w 536440"/>
                <a:gd name="connsiteY138" fmla="*/ 341018 h 605522"/>
                <a:gd name="connsiteX139" fmla="*/ 386457 w 536440"/>
                <a:gd name="connsiteY139" fmla="*/ 328664 h 605522"/>
                <a:gd name="connsiteX140" fmla="*/ 420101 w 536440"/>
                <a:gd name="connsiteY140" fmla="*/ 302801 h 605522"/>
                <a:gd name="connsiteX141" fmla="*/ 371326 w 536440"/>
                <a:gd name="connsiteY141" fmla="*/ 266273 h 605522"/>
                <a:gd name="connsiteX142" fmla="*/ 372038 w 536440"/>
                <a:gd name="connsiteY142" fmla="*/ 302801 h 605522"/>
                <a:gd name="connsiteX143" fmla="*/ 364562 w 536440"/>
                <a:gd name="connsiteY143" fmla="*/ 417718 h 605522"/>
                <a:gd name="connsiteX144" fmla="*/ 355840 w 536440"/>
                <a:gd name="connsiteY144" fmla="*/ 425450 h 605522"/>
                <a:gd name="connsiteX145" fmla="*/ 354594 w 536440"/>
                <a:gd name="connsiteY145" fmla="*/ 425362 h 605522"/>
                <a:gd name="connsiteX146" fmla="*/ 346939 w 536440"/>
                <a:gd name="connsiteY146" fmla="*/ 415319 h 605522"/>
                <a:gd name="connsiteX147" fmla="*/ 354238 w 536440"/>
                <a:gd name="connsiteY147" fmla="*/ 302801 h 605522"/>
                <a:gd name="connsiteX148" fmla="*/ 352903 w 536440"/>
                <a:gd name="connsiteY148" fmla="*/ 253919 h 605522"/>
                <a:gd name="connsiteX149" fmla="*/ 311249 w 536440"/>
                <a:gd name="connsiteY149" fmla="*/ 228412 h 605522"/>
                <a:gd name="connsiteX150" fmla="*/ 268260 w 536440"/>
                <a:gd name="connsiteY150" fmla="*/ 205126 h 605522"/>
                <a:gd name="connsiteX151" fmla="*/ 225181 w 536440"/>
                <a:gd name="connsiteY151" fmla="*/ 228412 h 605522"/>
                <a:gd name="connsiteX152" fmla="*/ 206401 w 536440"/>
                <a:gd name="connsiteY152" fmla="*/ 239521 h 605522"/>
                <a:gd name="connsiteX153" fmla="*/ 201773 w 536440"/>
                <a:gd name="connsiteY153" fmla="*/ 240855 h 605522"/>
                <a:gd name="connsiteX154" fmla="*/ 194119 w 536440"/>
                <a:gd name="connsiteY154" fmla="*/ 236589 h 605522"/>
                <a:gd name="connsiteX155" fmla="*/ 197145 w 536440"/>
                <a:gd name="connsiteY155" fmla="*/ 224324 h 605522"/>
                <a:gd name="connsiteX156" fmla="*/ 216281 w 536440"/>
                <a:gd name="connsiteY156" fmla="*/ 212947 h 605522"/>
                <a:gd name="connsiteX157" fmla="*/ 248322 w 536440"/>
                <a:gd name="connsiteY157" fmla="*/ 195350 h 605522"/>
                <a:gd name="connsiteX158" fmla="*/ 119711 w 536440"/>
                <a:gd name="connsiteY158" fmla="*/ 149490 h 605522"/>
                <a:gd name="connsiteX159" fmla="*/ 21095 w 536440"/>
                <a:gd name="connsiteY159" fmla="*/ 160244 h 605522"/>
                <a:gd name="connsiteX160" fmla="*/ 19849 w 536440"/>
                <a:gd name="connsiteY160" fmla="*/ 186640 h 605522"/>
                <a:gd name="connsiteX161" fmla="*/ 13708 w 536440"/>
                <a:gd name="connsiteY161" fmla="*/ 197572 h 605522"/>
                <a:gd name="connsiteX162" fmla="*/ 2671 w 536440"/>
                <a:gd name="connsiteY162" fmla="*/ 191439 h 605522"/>
                <a:gd name="connsiteX163" fmla="*/ 5608 w 536440"/>
                <a:gd name="connsiteY163" fmla="*/ 151356 h 605522"/>
                <a:gd name="connsiteX164" fmla="*/ 50733 w 536440"/>
                <a:gd name="connsiteY164" fmla="*/ 126649 h 605522"/>
                <a:gd name="connsiteX165" fmla="*/ 123450 w 536440"/>
                <a:gd name="connsiteY165" fmla="*/ 132159 h 605522"/>
                <a:gd name="connsiteX166" fmla="*/ 268260 w 536440"/>
                <a:gd name="connsiteY166" fmla="*/ 185218 h 605522"/>
                <a:gd name="connsiteX167" fmla="*/ 340976 w 536440"/>
                <a:gd name="connsiteY167" fmla="*/ 153667 h 605522"/>
                <a:gd name="connsiteX168" fmla="*/ 326913 w 536440"/>
                <a:gd name="connsiteY168" fmla="*/ 97675 h 605522"/>
                <a:gd name="connsiteX169" fmla="*/ 268260 w 536440"/>
                <a:gd name="connsiteY169" fmla="*/ 17775 h 605522"/>
                <a:gd name="connsiteX170" fmla="*/ 200883 w 536440"/>
                <a:gd name="connsiteY170" fmla="*/ 128515 h 605522"/>
                <a:gd name="connsiteX171" fmla="*/ 190203 w 536440"/>
                <a:gd name="connsiteY171" fmla="*/ 135092 h 605522"/>
                <a:gd name="connsiteX172" fmla="*/ 183616 w 536440"/>
                <a:gd name="connsiteY172" fmla="*/ 124338 h 605522"/>
                <a:gd name="connsiteX173" fmla="*/ 217527 w 536440"/>
                <a:gd name="connsiteY173" fmla="*/ 36173 h 605522"/>
                <a:gd name="connsiteX174" fmla="*/ 268260 w 536440"/>
                <a:gd name="connsiteY17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36440" h="605522">
                  <a:moveTo>
                    <a:pt x="211268" y="520202"/>
                  </a:moveTo>
                  <a:cubicBezTo>
                    <a:pt x="200405" y="520202"/>
                    <a:pt x="191678" y="529001"/>
                    <a:pt x="191678" y="539755"/>
                  </a:cubicBezTo>
                  <a:cubicBezTo>
                    <a:pt x="191678" y="550598"/>
                    <a:pt x="200405" y="559308"/>
                    <a:pt x="211268" y="559308"/>
                  </a:cubicBezTo>
                  <a:cubicBezTo>
                    <a:pt x="222043" y="559308"/>
                    <a:pt x="230858" y="550598"/>
                    <a:pt x="230858" y="539755"/>
                  </a:cubicBezTo>
                  <a:cubicBezTo>
                    <a:pt x="230858" y="529001"/>
                    <a:pt x="222043" y="520202"/>
                    <a:pt x="211268" y="520202"/>
                  </a:cubicBezTo>
                  <a:close/>
                  <a:moveTo>
                    <a:pt x="211268" y="502426"/>
                  </a:moveTo>
                  <a:cubicBezTo>
                    <a:pt x="231838" y="502426"/>
                    <a:pt x="248668" y="519224"/>
                    <a:pt x="248668" y="539755"/>
                  </a:cubicBezTo>
                  <a:cubicBezTo>
                    <a:pt x="248668" y="560375"/>
                    <a:pt x="231838" y="577084"/>
                    <a:pt x="211268" y="577084"/>
                  </a:cubicBezTo>
                  <a:cubicBezTo>
                    <a:pt x="190609" y="577084"/>
                    <a:pt x="173869" y="560375"/>
                    <a:pt x="173869" y="539755"/>
                  </a:cubicBezTo>
                  <a:cubicBezTo>
                    <a:pt x="173869" y="519224"/>
                    <a:pt x="190609" y="502426"/>
                    <a:pt x="211268" y="502426"/>
                  </a:cubicBezTo>
                  <a:close/>
                  <a:moveTo>
                    <a:pt x="347548" y="464751"/>
                  </a:moveTo>
                  <a:cubicBezTo>
                    <a:pt x="352266" y="465907"/>
                    <a:pt x="355293" y="470617"/>
                    <a:pt x="354225" y="475416"/>
                  </a:cubicBezTo>
                  <a:cubicBezTo>
                    <a:pt x="345323" y="513630"/>
                    <a:pt x="333482" y="545535"/>
                    <a:pt x="319951" y="567663"/>
                  </a:cubicBezTo>
                  <a:cubicBezTo>
                    <a:pt x="304461" y="592814"/>
                    <a:pt x="287101" y="605522"/>
                    <a:pt x="268228" y="605522"/>
                  </a:cubicBezTo>
                  <a:cubicBezTo>
                    <a:pt x="257990" y="605522"/>
                    <a:pt x="248019" y="601701"/>
                    <a:pt x="238583" y="594147"/>
                  </a:cubicBezTo>
                  <a:cubicBezTo>
                    <a:pt x="234755" y="591036"/>
                    <a:pt x="234132" y="585437"/>
                    <a:pt x="237248" y="581616"/>
                  </a:cubicBezTo>
                  <a:cubicBezTo>
                    <a:pt x="240363" y="577794"/>
                    <a:pt x="245972" y="577172"/>
                    <a:pt x="249800" y="580283"/>
                  </a:cubicBezTo>
                  <a:cubicBezTo>
                    <a:pt x="255943" y="585260"/>
                    <a:pt x="262175" y="587748"/>
                    <a:pt x="268228" y="587748"/>
                  </a:cubicBezTo>
                  <a:cubicBezTo>
                    <a:pt x="293956" y="587748"/>
                    <a:pt x="320307" y="543224"/>
                    <a:pt x="336865" y="471417"/>
                  </a:cubicBezTo>
                  <a:cubicBezTo>
                    <a:pt x="337934" y="466618"/>
                    <a:pt x="342741" y="463685"/>
                    <a:pt x="347548" y="464751"/>
                  </a:cubicBezTo>
                  <a:close/>
                  <a:moveTo>
                    <a:pt x="184951" y="373636"/>
                  </a:moveTo>
                  <a:cubicBezTo>
                    <a:pt x="186643" y="394610"/>
                    <a:pt x="189135" y="414874"/>
                    <a:pt x="192250" y="434160"/>
                  </a:cubicBezTo>
                  <a:cubicBezTo>
                    <a:pt x="210496" y="427228"/>
                    <a:pt x="229275" y="419229"/>
                    <a:pt x="248322" y="410253"/>
                  </a:cubicBezTo>
                  <a:cubicBezTo>
                    <a:pt x="237642" y="404653"/>
                    <a:pt x="226961" y="398699"/>
                    <a:pt x="216281" y="392566"/>
                  </a:cubicBezTo>
                  <a:cubicBezTo>
                    <a:pt x="205600" y="386434"/>
                    <a:pt x="195187" y="380124"/>
                    <a:pt x="184951" y="373636"/>
                  </a:cubicBezTo>
                  <a:close/>
                  <a:moveTo>
                    <a:pt x="102445" y="314355"/>
                  </a:moveTo>
                  <a:cubicBezTo>
                    <a:pt x="33556" y="373991"/>
                    <a:pt x="8456" y="423406"/>
                    <a:pt x="21095" y="445270"/>
                  </a:cubicBezTo>
                  <a:cubicBezTo>
                    <a:pt x="31330" y="463045"/>
                    <a:pt x="68178" y="467045"/>
                    <a:pt x="119711" y="456024"/>
                  </a:cubicBezTo>
                  <a:cubicBezTo>
                    <a:pt x="137156" y="452291"/>
                    <a:pt x="155847" y="446959"/>
                    <a:pt x="175250" y="440293"/>
                  </a:cubicBezTo>
                  <a:cubicBezTo>
                    <a:pt x="171067" y="415407"/>
                    <a:pt x="168041" y="389011"/>
                    <a:pt x="166261" y="361548"/>
                  </a:cubicBezTo>
                  <a:cubicBezTo>
                    <a:pt x="143298" y="346262"/>
                    <a:pt x="121937" y="330442"/>
                    <a:pt x="102445" y="314355"/>
                  </a:cubicBezTo>
                  <a:close/>
                  <a:moveTo>
                    <a:pt x="268226" y="284379"/>
                  </a:moveTo>
                  <a:cubicBezTo>
                    <a:pt x="278373" y="284379"/>
                    <a:pt x="286562" y="292652"/>
                    <a:pt x="286562" y="302793"/>
                  </a:cubicBezTo>
                  <a:cubicBezTo>
                    <a:pt x="286562" y="307685"/>
                    <a:pt x="282557" y="311688"/>
                    <a:pt x="277661" y="311688"/>
                  </a:cubicBezTo>
                  <a:cubicBezTo>
                    <a:pt x="272765" y="311688"/>
                    <a:pt x="268760" y="307685"/>
                    <a:pt x="268760" y="302793"/>
                  </a:cubicBezTo>
                  <a:cubicBezTo>
                    <a:pt x="268760" y="302437"/>
                    <a:pt x="268493" y="302170"/>
                    <a:pt x="268226" y="302170"/>
                  </a:cubicBezTo>
                  <a:cubicBezTo>
                    <a:pt x="263241" y="302170"/>
                    <a:pt x="259324" y="298167"/>
                    <a:pt x="259324" y="293274"/>
                  </a:cubicBezTo>
                  <a:cubicBezTo>
                    <a:pt x="259324" y="288382"/>
                    <a:pt x="263241" y="284379"/>
                    <a:pt x="268226" y="284379"/>
                  </a:cubicBezTo>
                  <a:close/>
                  <a:moveTo>
                    <a:pt x="268259" y="264192"/>
                  </a:moveTo>
                  <a:cubicBezTo>
                    <a:pt x="246988" y="264192"/>
                    <a:pt x="229633" y="281525"/>
                    <a:pt x="229633" y="302769"/>
                  </a:cubicBezTo>
                  <a:cubicBezTo>
                    <a:pt x="229633" y="324014"/>
                    <a:pt x="246988" y="341258"/>
                    <a:pt x="268259" y="341258"/>
                  </a:cubicBezTo>
                  <a:cubicBezTo>
                    <a:pt x="289441" y="341258"/>
                    <a:pt x="306796" y="324014"/>
                    <a:pt x="306796" y="302769"/>
                  </a:cubicBezTo>
                  <a:cubicBezTo>
                    <a:pt x="306796" y="281525"/>
                    <a:pt x="289441" y="264192"/>
                    <a:pt x="268259" y="264192"/>
                  </a:cubicBezTo>
                  <a:close/>
                  <a:moveTo>
                    <a:pt x="268259" y="246414"/>
                  </a:moveTo>
                  <a:cubicBezTo>
                    <a:pt x="299320" y="246414"/>
                    <a:pt x="324596" y="271658"/>
                    <a:pt x="324596" y="302769"/>
                  </a:cubicBezTo>
                  <a:cubicBezTo>
                    <a:pt x="324596" y="333792"/>
                    <a:pt x="299320" y="359036"/>
                    <a:pt x="268259" y="359036"/>
                  </a:cubicBezTo>
                  <a:cubicBezTo>
                    <a:pt x="237109" y="359036"/>
                    <a:pt x="211833" y="333792"/>
                    <a:pt x="211833" y="302769"/>
                  </a:cubicBezTo>
                  <a:cubicBezTo>
                    <a:pt x="211833" y="271658"/>
                    <a:pt x="237109" y="246414"/>
                    <a:pt x="268259" y="246414"/>
                  </a:cubicBezTo>
                  <a:close/>
                  <a:moveTo>
                    <a:pt x="40394" y="216841"/>
                  </a:moveTo>
                  <a:cubicBezTo>
                    <a:pt x="29541" y="216841"/>
                    <a:pt x="20822" y="225640"/>
                    <a:pt x="20822" y="236394"/>
                  </a:cubicBezTo>
                  <a:cubicBezTo>
                    <a:pt x="20822" y="247148"/>
                    <a:pt x="29541" y="255947"/>
                    <a:pt x="40394" y="255947"/>
                  </a:cubicBezTo>
                  <a:cubicBezTo>
                    <a:pt x="51159" y="255947"/>
                    <a:pt x="59966" y="247148"/>
                    <a:pt x="59966" y="236394"/>
                  </a:cubicBezTo>
                  <a:cubicBezTo>
                    <a:pt x="59966" y="225640"/>
                    <a:pt x="51159" y="216841"/>
                    <a:pt x="40394" y="216841"/>
                  </a:cubicBezTo>
                  <a:close/>
                  <a:moveTo>
                    <a:pt x="40394" y="199065"/>
                  </a:moveTo>
                  <a:cubicBezTo>
                    <a:pt x="60945" y="199065"/>
                    <a:pt x="77759" y="215774"/>
                    <a:pt x="77759" y="236394"/>
                  </a:cubicBezTo>
                  <a:cubicBezTo>
                    <a:pt x="77759" y="257014"/>
                    <a:pt x="60945" y="273723"/>
                    <a:pt x="40394" y="273723"/>
                  </a:cubicBezTo>
                  <a:cubicBezTo>
                    <a:pt x="19755" y="273723"/>
                    <a:pt x="3030" y="257014"/>
                    <a:pt x="3030" y="236394"/>
                  </a:cubicBezTo>
                  <a:cubicBezTo>
                    <a:pt x="3030" y="215774"/>
                    <a:pt x="19755" y="199065"/>
                    <a:pt x="40394" y="199065"/>
                  </a:cubicBezTo>
                  <a:close/>
                  <a:moveTo>
                    <a:pt x="344180" y="171442"/>
                  </a:moveTo>
                  <a:cubicBezTo>
                    <a:pt x="325934" y="178375"/>
                    <a:pt x="307155" y="186373"/>
                    <a:pt x="288108" y="195350"/>
                  </a:cubicBezTo>
                  <a:cubicBezTo>
                    <a:pt x="298788" y="200949"/>
                    <a:pt x="309469" y="206815"/>
                    <a:pt x="320149" y="212947"/>
                  </a:cubicBezTo>
                  <a:cubicBezTo>
                    <a:pt x="330830" y="219169"/>
                    <a:pt x="341243" y="225390"/>
                    <a:pt x="351479" y="231878"/>
                  </a:cubicBezTo>
                  <a:cubicBezTo>
                    <a:pt x="349787" y="210903"/>
                    <a:pt x="347295" y="190639"/>
                    <a:pt x="344180" y="171442"/>
                  </a:cubicBezTo>
                  <a:close/>
                  <a:moveTo>
                    <a:pt x="429598" y="122001"/>
                  </a:moveTo>
                  <a:cubicBezTo>
                    <a:pt x="418823" y="122001"/>
                    <a:pt x="410008" y="130800"/>
                    <a:pt x="410008" y="141554"/>
                  </a:cubicBezTo>
                  <a:cubicBezTo>
                    <a:pt x="410008" y="152397"/>
                    <a:pt x="418823" y="161107"/>
                    <a:pt x="429598" y="161107"/>
                  </a:cubicBezTo>
                  <a:cubicBezTo>
                    <a:pt x="440372" y="161107"/>
                    <a:pt x="449188" y="152397"/>
                    <a:pt x="449188" y="141554"/>
                  </a:cubicBezTo>
                  <a:cubicBezTo>
                    <a:pt x="449188" y="130800"/>
                    <a:pt x="440372" y="122001"/>
                    <a:pt x="429598" y="122001"/>
                  </a:cubicBezTo>
                  <a:close/>
                  <a:moveTo>
                    <a:pt x="429598" y="104225"/>
                  </a:moveTo>
                  <a:cubicBezTo>
                    <a:pt x="450167" y="104225"/>
                    <a:pt x="466997" y="121023"/>
                    <a:pt x="466997" y="141554"/>
                  </a:cubicBezTo>
                  <a:cubicBezTo>
                    <a:pt x="466997" y="162174"/>
                    <a:pt x="450167" y="178883"/>
                    <a:pt x="429598" y="178883"/>
                  </a:cubicBezTo>
                  <a:cubicBezTo>
                    <a:pt x="408939" y="178883"/>
                    <a:pt x="392198" y="162174"/>
                    <a:pt x="392198" y="141554"/>
                  </a:cubicBezTo>
                  <a:cubicBezTo>
                    <a:pt x="392198" y="121023"/>
                    <a:pt x="408939" y="104225"/>
                    <a:pt x="429598" y="104225"/>
                  </a:cubicBezTo>
                  <a:close/>
                  <a:moveTo>
                    <a:pt x="268260" y="0"/>
                  </a:moveTo>
                  <a:cubicBezTo>
                    <a:pt x="283924" y="0"/>
                    <a:pt x="298788" y="8976"/>
                    <a:pt x="312228" y="26574"/>
                  </a:cubicBezTo>
                  <a:cubicBezTo>
                    <a:pt x="324154" y="42216"/>
                    <a:pt x="334835" y="64258"/>
                    <a:pt x="343824" y="92254"/>
                  </a:cubicBezTo>
                  <a:cubicBezTo>
                    <a:pt x="349253" y="109140"/>
                    <a:pt x="353971" y="127715"/>
                    <a:pt x="357976" y="147623"/>
                  </a:cubicBezTo>
                  <a:cubicBezTo>
                    <a:pt x="363138" y="145846"/>
                    <a:pt x="368300" y="144157"/>
                    <a:pt x="373374" y="142557"/>
                  </a:cubicBezTo>
                  <a:cubicBezTo>
                    <a:pt x="378002" y="141135"/>
                    <a:pt x="382986" y="143802"/>
                    <a:pt x="384499" y="148423"/>
                  </a:cubicBezTo>
                  <a:cubicBezTo>
                    <a:pt x="385923" y="153134"/>
                    <a:pt x="383342" y="158111"/>
                    <a:pt x="378625" y="159622"/>
                  </a:cubicBezTo>
                  <a:cubicBezTo>
                    <a:pt x="372839" y="161310"/>
                    <a:pt x="367054" y="163266"/>
                    <a:pt x="361180" y="165310"/>
                  </a:cubicBezTo>
                  <a:cubicBezTo>
                    <a:pt x="365363" y="190017"/>
                    <a:pt x="368389" y="216502"/>
                    <a:pt x="370169" y="243965"/>
                  </a:cubicBezTo>
                  <a:cubicBezTo>
                    <a:pt x="393132" y="259252"/>
                    <a:pt x="414582" y="275161"/>
                    <a:pt x="433985" y="291159"/>
                  </a:cubicBezTo>
                  <a:cubicBezTo>
                    <a:pt x="502963" y="231523"/>
                    <a:pt x="528063" y="182107"/>
                    <a:pt x="515424" y="160244"/>
                  </a:cubicBezTo>
                  <a:cubicBezTo>
                    <a:pt x="510618" y="152067"/>
                    <a:pt x="500471" y="146735"/>
                    <a:pt x="485252" y="144513"/>
                  </a:cubicBezTo>
                  <a:cubicBezTo>
                    <a:pt x="480445" y="143802"/>
                    <a:pt x="477063" y="139269"/>
                    <a:pt x="477775" y="134381"/>
                  </a:cubicBezTo>
                  <a:cubicBezTo>
                    <a:pt x="478487" y="129493"/>
                    <a:pt x="483027" y="126204"/>
                    <a:pt x="487922" y="126915"/>
                  </a:cubicBezTo>
                  <a:cubicBezTo>
                    <a:pt x="508749" y="130026"/>
                    <a:pt x="523167" y="138203"/>
                    <a:pt x="530822" y="151356"/>
                  </a:cubicBezTo>
                  <a:cubicBezTo>
                    <a:pt x="542926" y="172420"/>
                    <a:pt x="535272" y="202549"/>
                    <a:pt x="508571" y="238633"/>
                  </a:cubicBezTo>
                  <a:cubicBezTo>
                    <a:pt x="493440" y="259163"/>
                    <a:pt x="472791" y="280849"/>
                    <a:pt x="447692" y="302801"/>
                  </a:cubicBezTo>
                  <a:cubicBezTo>
                    <a:pt x="462912" y="316133"/>
                    <a:pt x="476707" y="329464"/>
                    <a:pt x="488634" y="342618"/>
                  </a:cubicBezTo>
                  <a:cubicBezTo>
                    <a:pt x="508304" y="364481"/>
                    <a:pt x="522188" y="384656"/>
                    <a:pt x="529754" y="402787"/>
                  </a:cubicBezTo>
                  <a:cubicBezTo>
                    <a:pt x="538298" y="423229"/>
                    <a:pt x="538654" y="440559"/>
                    <a:pt x="530822" y="454157"/>
                  </a:cubicBezTo>
                  <a:cubicBezTo>
                    <a:pt x="522900" y="467756"/>
                    <a:pt x="507770" y="476110"/>
                    <a:pt x="485697" y="478954"/>
                  </a:cubicBezTo>
                  <a:cubicBezTo>
                    <a:pt x="480089" y="479665"/>
                    <a:pt x="474126" y="480020"/>
                    <a:pt x="467718" y="480020"/>
                  </a:cubicBezTo>
                  <a:cubicBezTo>
                    <a:pt x="451786" y="480020"/>
                    <a:pt x="433540" y="477799"/>
                    <a:pt x="412980" y="473444"/>
                  </a:cubicBezTo>
                  <a:cubicBezTo>
                    <a:pt x="369635" y="464112"/>
                    <a:pt x="319526" y="445714"/>
                    <a:pt x="268260" y="420385"/>
                  </a:cubicBezTo>
                  <a:cubicBezTo>
                    <a:pt x="243427" y="432561"/>
                    <a:pt x="219040" y="443137"/>
                    <a:pt x="195454" y="451936"/>
                  </a:cubicBezTo>
                  <a:cubicBezTo>
                    <a:pt x="197412" y="461801"/>
                    <a:pt x="199548" y="471488"/>
                    <a:pt x="201862" y="480731"/>
                  </a:cubicBezTo>
                  <a:cubicBezTo>
                    <a:pt x="203019" y="485531"/>
                    <a:pt x="200171" y="490330"/>
                    <a:pt x="195365" y="491485"/>
                  </a:cubicBezTo>
                  <a:cubicBezTo>
                    <a:pt x="194653" y="491752"/>
                    <a:pt x="193941" y="491841"/>
                    <a:pt x="193229" y="491841"/>
                  </a:cubicBezTo>
                  <a:cubicBezTo>
                    <a:pt x="189224" y="491841"/>
                    <a:pt x="185574" y="489086"/>
                    <a:pt x="184595" y="485086"/>
                  </a:cubicBezTo>
                  <a:cubicBezTo>
                    <a:pt x="182370" y="476288"/>
                    <a:pt x="180323" y="467222"/>
                    <a:pt x="178543" y="457979"/>
                  </a:cubicBezTo>
                  <a:cubicBezTo>
                    <a:pt x="159318" y="464467"/>
                    <a:pt x="140805" y="469711"/>
                    <a:pt x="123450" y="473444"/>
                  </a:cubicBezTo>
                  <a:cubicBezTo>
                    <a:pt x="102979" y="477799"/>
                    <a:pt x="84644" y="480020"/>
                    <a:pt x="68712" y="480020"/>
                  </a:cubicBezTo>
                  <a:cubicBezTo>
                    <a:pt x="62304" y="480020"/>
                    <a:pt x="56341" y="479665"/>
                    <a:pt x="50733" y="478954"/>
                  </a:cubicBezTo>
                  <a:cubicBezTo>
                    <a:pt x="28660" y="476110"/>
                    <a:pt x="13530" y="467756"/>
                    <a:pt x="5608" y="454157"/>
                  </a:cubicBezTo>
                  <a:cubicBezTo>
                    <a:pt x="-6496" y="433094"/>
                    <a:pt x="1158" y="402965"/>
                    <a:pt x="27859" y="366881"/>
                  </a:cubicBezTo>
                  <a:cubicBezTo>
                    <a:pt x="43079" y="346351"/>
                    <a:pt x="63728" y="324665"/>
                    <a:pt x="88738" y="302712"/>
                  </a:cubicBezTo>
                  <a:cubicBezTo>
                    <a:pt x="83042" y="297735"/>
                    <a:pt x="77524" y="292758"/>
                    <a:pt x="72183" y="287692"/>
                  </a:cubicBezTo>
                  <a:cubicBezTo>
                    <a:pt x="68623" y="284315"/>
                    <a:pt x="68534" y="278716"/>
                    <a:pt x="71916" y="275161"/>
                  </a:cubicBezTo>
                  <a:cubicBezTo>
                    <a:pt x="75298" y="271606"/>
                    <a:pt x="80906" y="271428"/>
                    <a:pt x="84466" y="274805"/>
                  </a:cubicBezTo>
                  <a:cubicBezTo>
                    <a:pt x="90251" y="280227"/>
                    <a:pt x="96214" y="285648"/>
                    <a:pt x="102534" y="291070"/>
                  </a:cubicBezTo>
                  <a:cubicBezTo>
                    <a:pt x="114104" y="281560"/>
                    <a:pt x="126476" y="272050"/>
                    <a:pt x="139559" y="262540"/>
                  </a:cubicBezTo>
                  <a:cubicBezTo>
                    <a:pt x="143565" y="259607"/>
                    <a:pt x="149083" y="260496"/>
                    <a:pt x="152020" y="264496"/>
                  </a:cubicBezTo>
                  <a:cubicBezTo>
                    <a:pt x="154868" y="268495"/>
                    <a:pt x="153978" y="274005"/>
                    <a:pt x="150062" y="276938"/>
                  </a:cubicBezTo>
                  <a:cubicBezTo>
                    <a:pt x="137957" y="285648"/>
                    <a:pt x="126743" y="294269"/>
                    <a:pt x="116329" y="302712"/>
                  </a:cubicBezTo>
                  <a:cubicBezTo>
                    <a:pt x="131460" y="315155"/>
                    <a:pt x="147748" y="327331"/>
                    <a:pt x="165104" y="339329"/>
                  </a:cubicBezTo>
                  <a:cubicBezTo>
                    <a:pt x="164659" y="327242"/>
                    <a:pt x="164392" y="315066"/>
                    <a:pt x="164392" y="302801"/>
                  </a:cubicBezTo>
                  <a:cubicBezTo>
                    <a:pt x="164392" y="262896"/>
                    <a:pt x="166884" y="224235"/>
                    <a:pt x="171868" y="187795"/>
                  </a:cubicBezTo>
                  <a:cubicBezTo>
                    <a:pt x="172491" y="182996"/>
                    <a:pt x="176941" y="179530"/>
                    <a:pt x="181836" y="180241"/>
                  </a:cubicBezTo>
                  <a:cubicBezTo>
                    <a:pt x="186732" y="180863"/>
                    <a:pt x="190114" y="185307"/>
                    <a:pt x="189491" y="190195"/>
                  </a:cubicBezTo>
                  <a:cubicBezTo>
                    <a:pt x="184595" y="225834"/>
                    <a:pt x="182192" y="263696"/>
                    <a:pt x="182192" y="302801"/>
                  </a:cubicBezTo>
                  <a:cubicBezTo>
                    <a:pt x="182192" y="319332"/>
                    <a:pt x="182637" y="335597"/>
                    <a:pt x="183527" y="351594"/>
                  </a:cubicBezTo>
                  <a:cubicBezTo>
                    <a:pt x="196967" y="360393"/>
                    <a:pt x="210852" y="368925"/>
                    <a:pt x="225181" y="377191"/>
                  </a:cubicBezTo>
                  <a:cubicBezTo>
                    <a:pt x="239511" y="385456"/>
                    <a:pt x="253930" y="393188"/>
                    <a:pt x="268260" y="400476"/>
                  </a:cubicBezTo>
                  <a:cubicBezTo>
                    <a:pt x="282500" y="393188"/>
                    <a:pt x="296919" y="385456"/>
                    <a:pt x="311249" y="377191"/>
                  </a:cubicBezTo>
                  <a:cubicBezTo>
                    <a:pt x="314720" y="375147"/>
                    <a:pt x="318280" y="373102"/>
                    <a:pt x="321840" y="370969"/>
                  </a:cubicBezTo>
                  <a:cubicBezTo>
                    <a:pt x="326023" y="368481"/>
                    <a:pt x="331542" y="369814"/>
                    <a:pt x="334034" y="374080"/>
                  </a:cubicBezTo>
                  <a:cubicBezTo>
                    <a:pt x="336526" y="378257"/>
                    <a:pt x="335191" y="383768"/>
                    <a:pt x="330919" y="386256"/>
                  </a:cubicBezTo>
                  <a:cubicBezTo>
                    <a:pt x="327358" y="388389"/>
                    <a:pt x="323709" y="390522"/>
                    <a:pt x="320149" y="392566"/>
                  </a:cubicBezTo>
                  <a:cubicBezTo>
                    <a:pt x="309469" y="398699"/>
                    <a:pt x="298788" y="404653"/>
                    <a:pt x="288108" y="410253"/>
                  </a:cubicBezTo>
                  <a:cubicBezTo>
                    <a:pt x="333856" y="431938"/>
                    <a:pt x="378091" y="447758"/>
                    <a:pt x="416718" y="456024"/>
                  </a:cubicBezTo>
                  <a:cubicBezTo>
                    <a:pt x="468252" y="467045"/>
                    <a:pt x="505100" y="463045"/>
                    <a:pt x="515424" y="445270"/>
                  </a:cubicBezTo>
                  <a:cubicBezTo>
                    <a:pt x="525659" y="427495"/>
                    <a:pt x="510707" y="393544"/>
                    <a:pt x="475372" y="354616"/>
                  </a:cubicBezTo>
                  <a:cubicBezTo>
                    <a:pt x="463446" y="341285"/>
                    <a:pt x="449472" y="327864"/>
                    <a:pt x="433985" y="314444"/>
                  </a:cubicBezTo>
                  <a:cubicBezTo>
                    <a:pt x="422415" y="323954"/>
                    <a:pt x="409954" y="333552"/>
                    <a:pt x="396871" y="343062"/>
                  </a:cubicBezTo>
                  <a:cubicBezTo>
                    <a:pt x="395269" y="344129"/>
                    <a:pt x="393488" y="344751"/>
                    <a:pt x="391619" y="344751"/>
                  </a:cubicBezTo>
                  <a:cubicBezTo>
                    <a:pt x="388860" y="344751"/>
                    <a:pt x="386190" y="343418"/>
                    <a:pt x="384410" y="341018"/>
                  </a:cubicBezTo>
                  <a:cubicBezTo>
                    <a:pt x="381562" y="337107"/>
                    <a:pt x="382452" y="331508"/>
                    <a:pt x="386457" y="328664"/>
                  </a:cubicBezTo>
                  <a:cubicBezTo>
                    <a:pt x="398562" y="319865"/>
                    <a:pt x="409776" y="311245"/>
                    <a:pt x="420101" y="302801"/>
                  </a:cubicBezTo>
                  <a:cubicBezTo>
                    <a:pt x="405059" y="290447"/>
                    <a:pt x="388682" y="278183"/>
                    <a:pt x="371326" y="266273"/>
                  </a:cubicBezTo>
                  <a:cubicBezTo>
                    <a:pt x="371860" y="278271"/>
                    <a:pt x="372038" y="290447"/>
                    <a:pt x="372038" y="302801"/>
                  </a:cubicBezTo>
                  <a:cubicBezTo>
                    <a:pt x="372038" y="342618"/>
                    <a:pt x="369546" y="381279"/>
                    <a:pt x="364562" y="417718"/>
                  </a:cubicBezTo>
                  <a:cubicBezTo>
                    <a:pt x="364028" y="422162"/>
                    <a:pt x="360201" y="425450"/>
                    <a:pt x="355840" y="425450"/>
                  </a:cubicBezTo>
                  <a:cubicBezTo>
                    <a:pt x="355395" y="425450"/>
                    <a:pt x="355039" y="425362"/>
                    <a:pt x="354594" y="425362"/>
                  </a:cubicBezTo>
                  <a:cubicBezTo>
                    <a:pt x="349698" y="424651"/>
                    <a:pt x="346316" y="420207"/>
                    <a:pt x="346939" y="415319"/>
                  </a:cubicBezTo>
                  <a:cubicBezTo>
                    <a:pt x="351835" y="379679"/>
                    <a:pt x="354238" y="341818"/>
                    <a:pt x="354238" y="302801"/>
                  </a:cubicBezTo>
                  <a:cubicBezTo>
                    <a:pt x="354238" y="286270"/>
                    <a:pt x="353793" y="269917"/>
                    <a:pt x="352903" y="253919"/>
                  </a:cubicBezTo>
                  <a:cubicBezTo>
                    <a:pt x="339552" y="245209"/>
                    <a:pt x="325578" y="236677"/>
                    <a:pt x="311249" y="228412"/>
                  </a:cubicBezTo>
                  <a:cubicBezTo>
                    <a:pt x="296919" y="220146"/>
                    <a:pt x="282500" y="212325"/>
                    <a:pt x="268260" y="205126"/>
                  </a:cubicBezTo>
                  <a:cubicBezTo>
                    <a:pt x="253930" y="212325"/>
                    <a:pt x="239511" y="220146"/>
                    <a:pt x="225181" y="228412"/>
                  </a:cubicBezTo>
                  <a:cubicBezTo>
                    <a:pt x="218862" y="231967"/>
                    <a:pt x="212543" y="235789"/>
                    <a:pt x="206401" y="239521"/>
                  </a:cubicBezTo>
                  <a:cubicBezTo>
                    <a:pt x="204977" y="240410"/>
                    <a:pt x="203375" y="240855"/>
                    <a:pt x="201773" y="240855"/>
                  </a:cubicBezTo>
                  <a:cubicBezTo>
                    <a:pt x="198747" y="240855"/>
                    <a:pt x="195810" y="239255"/>
                    <a:pt x="194119" y="236589"/>
                  </a:cubicBezTo>
                  <a:cubicBezTo>
                    <a:pt x="191627" y="232322"/>
                    <a:pt x="192962" y="226901"/>
                    <a:pt x="197145" y="224324"/>
                  </a:cubicBezTo>
                  <a:cubicBezTo>
                    <a:pt x="203464" y="220502"/>
                    <a:pt x="209873" y="216680"/>
                    <a:pt x="216281" y="212947"/>
                  </a:cubicBezTo>
                  <a:cubicBezTo>
                    <a:pt x="226961" y="206815"/>
                    <a:pt x="237642" y="200949"/>
                    <a:pt x="248322" y="195350"/>
                  </a:cubicBezTo>
                  <a:cubicBezTo>
                    <a:pt x="202574" y="173664"/>
                    <a:pt x="158339" y="157755"/>
                    <a:pt x="119711" y="149490"/>
                  </a:cubicBezTo>
                  <a:cubicBezTo>
                    <a:pt x="68178" y="138469"/>
                    <a:pt x="31330" y="142469"/>
                    <a:pt x="21095" y="160244"/>
                  </a:cubicBezTo>
                  <a:cubicBezTo>
                    <a:pt x="17179" y="166910"/>
                    <a:pt x="16823" y="175797"/>
                    <a:pt x="19849" y="186640"/>
                  </a:cubicBezTo>
                  <a:cubicBezTo>
                    <a:pt x="21184" y="191351"/>
                    <a:pt x="18425" y="196239"/>
                    <a:pt x="13708" y="197572"/>
                  </a:cubicBezTo>
                  <a:cubicBezTo>
                    <a:pt x="8990" y="198905"/>
                    <a:pt x="4006" y="196150"/>
                    <a:pt x="2671" y="191439"/>
                  </a:cubicBezTo>
                  <a:cubicBezTo>
                    <a:pt x="-1690" y="175886"/>
                    <a:pt x="-711" y="162377"/>
                    <a:pt x="5608" y="151356"/>
                  </a:cubicBezTo>
                  <a:cubicBezTo>
                    <a:pt x="13530" y="137758"/>
                    <a:pt x="28660" y="129404"/>
                    <a:pt x="50733" y="126649"/>
                  </a:cubicBezTo>
                  <a:cubicBezTo>
                    <a:pt x="70225" y="124071"/>
                    <a:pt x="94701" y="125938"/>
                    <a:pt x="123450" y="132159"/>
                  </a:cubicBezTo>
                  <a:cubicBezTo>
                    <a:pt x="166884" y="141402"/>
                    <a:pt x="216904" y="159888"/>
                    <a:pt x="268260" y="185218"/>
                  </a:cubicBezTo>
                  <a:cubicBezTo>
                    <a:pt x="292914" y="173042"/>
                    <a:pt x="317390" y="162466"/>
                    <a:pt x="340976" y="153667"/>
                  </a:cubicBezTo>
                  <a:cubicBezTo>
                    <a:pt x="337149" y="133492"/>
                    <a:pt x="332343" y="114739"/>
                    <a:pt x="326913" y="97675"/>
                  </a:cubicBezTo>
                  <a:cubicBezTo>
                    <a:pt x="310715" y="47638"/>
                    <a:pt x="288820" y="17775"/>
                    <a:pt x="268260" y="17775"/>
                  </a:cubicBezTo>
                  <a:cubicBezTo>
                    <a:pt x="243249" y="17775"/>
                    <a:pt x="217527" y="60169"/>
                    <a:pt x="200883" y="128515"/>
                  </a:cubicBezTo>
                  <a:cubicBezTo>
                    <a:pt x="199726" y="133314"/>
                    <a:pt x="194920" y="136247"/>
                    <a:pt x="190203" y="135092"/>
                  </a:cubicBezTo>
                  <a:cubicBezTo>
                    <a:pt x="185396" y="133936"/>
                    <a:pt x="182459" y="129137"/>
                    <a:pt x="183616" y="124338"/>
                  </a:cubicBezTo>
                  <a:cubicBezTo>
                    <a:pt x="192517" y="87721"/>
                    <a:pt x="204265" y="57236"/>
                    <a:pt x="217527" y="36173"/>
                  </a:cubicBezTo>
                  <a:cubicBezTo>
                    <a:pt x="232747" y="12176"/>
                    <a:pt x="249746" y="0"/>
                    <a:pt x="268260" y="0"/>
                  </a:cubicBezTo>
                  <a:close/>
                </a:path>
              </a:pathLst>
            </a:custGeom>
            <a:solidFill>
              <a:schemeClr val="bg1"/>
            </a:solidFill>
            <a:ln>
              <a:noFill/>
            </a:ln>
          </p:spPr>
        </p:sp>
        <p:sp>
          <p:nvSpPr>
            <p:cNvPr id="43" name="world_52349">
              <a:extLst>
                <a:ext uri="{FF2B5EF4-FFF2-40B4-BE49-F238E27FC236}">
                  <a16:creationId xmlns:a16="http://schemas.microsoft.com/office/drawing/2014/main" id="{906ACA94-9432-41E6-B21D-D3D73EEDD402}"/>
                </a:ext>
              </a:extLst>
            </p:cNvPr>
            <p:cNvSpPr>
              <a:spLocks noChangeAspect="1"/>
            </p:cNvSpPr>
            <p:nvPr/>
          </p:nvSpPr>
          <p:spPr bwMode="auto">
            <a:xfrm>
              <a:off x="6588224" y="2419562"/>
              <a:ext cx="304843" cy="30437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1409" h="600489">
                  <a:moveTo>
                    <a:pt x="63148" y="143225"/>
                  </a:moveTo>
                  <a:lnTo>
                    <a:pt x="41620" y="160426"/>
                  </a:lnTo>
                  <a:lnTo>
                    <a:pt x="58843" y="171894"/>
                  </a:lnTo>
                  <a:lnTo>
                    <a:pt x="91853" y="171894"/>
                  </a:lnTo>
                  <a:lnTo>
                    <a:pt x="142085" y="163293"/>
                  </a:lnTo>
                  <a:lnTo>
                    <a:pt x="173659" y="214896"/>
                  </a:lnTo>
                  <a:lnTo>
                    <a:pt x="173659" y="262200"/>
                  </a:lnTo>
                  <a:lnTo>
                    <a:pt x="216715" y="320970"/>
                  </a:lnTo>
                  <a:lnTo>
                    <a:pt x="223891" y="320970"/>
                  </a:lnTo>
                  <a:lnTo>
                    <a:pt x="223891" y="299469"/>
                  </a:lnTo>
                  <a:lnTo>
                    <a:pt x="241113" y="335305"/>
                  </a:lnTo>
                  <a:lnTo>
                    <a:pt x="291345" y="345339"/>
                  </a:lnTo>
                  <a:lnTo>
                    <a:pt x="312873" y="368273"/>
                  </a:lnTo>
                  <a:lnTo>
                    <a:pt x="332966" y="374007"/>
                  </a:lnTo>
                  <a:lnTo>
                    <a:pt x="312873" y="417010"/>
                  </a:lnTo>
                  <a:lnTo>
                    <a:pt x="335836" y="457146"/>
                  </a:lnTo>
                  <a:cubicBezTo>
                    <a:pt x="335836" y="457146"/>
                    <a:pt x="348753" y="503016"/>
                    <a:pt x="348753" y="505883"/>
                  </a:cubicBezTo>
                  <a:cubicBezTo>
                    <a:pt x="348753" y="507316"/>
                    <a:pt x="335836" y="561786"/>
                    <a:pt x="335836" y="561786"/>
                  </a:cubicBezTo>
                  <a:lnTo>
                    <a:pt x="338707" y="597622"/>
                  </a:lnTo>
                  <a:cubicBezTo>
                    <a:pt x="325790" y="599056"/>
                    <a:pt x="312873" y="600489"/>
                    <a:pt x="299957" y="600489"/>
                  </a:cubicBezTo>
                  <a:cubicBezTo>
                    <a:pt x="134909" y="600489"/>
                    <a:pt x="0" y="465747"/>
                    <a:pt x="0" y="299469"/>
                  </a:cubicBezTo>
                  <a:cubicBezTo>
                    <a:pt x="0" y="244998"/>
                    <a:pt x="15787" y="193395"/>
                    <a:pt x="41620" y="148959"/>
                  </a:cubicBezTo>
                  <a:close/>
                  <a:moveTo>
                    <a:pt x="367486" y="60233"/>
                  </a:moveTo>
                  <a:lnTo>
                    <a:pt x="394753" y="65966"/>
                  </a:lnTo>
                  <a:lnTo>
                    <a:pt x="419150" y="87465"/>
                  </a:lnTo>
                  <a:lnTo>
                    <a:pt x="426326" y="106098"/>
                  </a:lnTo>
                  <a:lnTo>
                    <a:pt x="432066" y="124731"/>
                  </a:lnTo>
                  <a:lnTo>
                    <a:pt x="469379" y="159130"/>
                  </a:lnTo>
                  <a:lnTo>
                    <a:pt x="479425" y="161996"/>
                  </a:lnTo>
                  <a:lnTo>
                    <a:pt x="493776" y="140497"/>
                  </a:lnTo>
                  <a:lnTo>
                    <a:pt x="541135" y="136197"/>
                  </a:lnTo>
                  <a:lnTo>
                    <a:pt x="549745" y="133331"/>
                  </a:lnTo>
                  <a:cubicBezTo>
                    <a:pt x="582753" y="180629"/>
                    <a:pt x="601409" y="237961"/>
                    <a:pt x="601409" y="299592"/>
                  </a:cubicBezTo>
                  <a:cubicBezTo>
                    <a:pt x="601409" y="441488"/>
                    <a:pt x="503822" y="560451"/>
                    <a:pt x="371791" y="591983"/>
                  </a:cubicBezTo>
                  <a:lnTo>
                    <a:pt x="376097" y="571917"/>
                  </a:lnTo>
                  <a:lnTo>
                    <a:pt x="427761" y="537518"/>
                  </a:lnTo>
                  <a:lnTo>
                    <a:pt x="442112" y="500253"/>
                  </a:lnTo>
                  <a:lnTo>
                    <a:pt x="477990" y="484486"/>
                  </a:lnTo>
                  <a:lnTo>
                    <a:pt x="510997" y="419988"/>
                  </a:lnTo>
                  <a:lnTo>
                    <a:pt x="459333" y="388456"/>
                  </a:lnTo>
                  <a:lnTo>
                    <a:pt x="432066" y="358357"/>
                  </a:lnTo>
                  <a:lnTo>
                    <a:pt x="416280" y="356924"/>
                  </a:lnTo>
                  <a:lnTo>
                    <a:pt x="384707" y="348324"/>
                  </a:lnTo>
                  <a:lnTo>
                    <a:pt x="356005" y="344024"/>
                  </a:lnTo>
                  <a:lnTo>
                    <a:pt x="333043" y="349757"/>
                  </a:lnTo>
                  <a:lnTo>
                    <a:pt x="317257" y="333991"/>
                  </a:lnTo>
                  <a:lnTo>
                    <a:pt x="302906" y="329691"/>
                  </a:lnTo>
                  <a:lnTo>
                    <a:pt x="304341" y="306759"/>
                  </a:lnTo>
                  <a:lnTo>
                    <a:pt x="285684" y="308192"/>
                  </a:lnTo>
                  <a:lnTo>
                    <a:pt x="275639" y="319658"/>
                  </a:lnTo>
                  <a:lnTo>
                    <a:pt x="269898" y="295292"/>
                  </a:lnTo>
                  <a:lnTo>
                    <a:pt x="294295" y="283826"/>
                  </a:lnTo>
                  <a:lnTo>
                    <a:pt x="317257" y="295292"/>
                  </a:lnTo>
                  <a:lnTo>
                    <a:pt x="330173" y="295292"/>
                  </a:lnTo>
                  <a:lnTo>
                    <a:pt x="335913" y="276660"/>
                  </a:lnTo>
                  <a:lnTo>
                    <a:pt x="371791" y="233661"/>
                  </a:lnTo>
                  <a:lnTo>
                    <a:pt x="420585" y="207862"/>
                  </a:lnTo>
                  <a:lnTo>
                    <a:pt x="449287" y="212162"/>
                  </a:lnTo>
                  <a:lnTo>
                    <a:pt x="452158" y="197829"/>
                  </a:lnTo>
                  <a:lnTo>
                    <a:pt x="416280" y="160563"/>
                  </a:lnTo>
                  <a:lnTo>
                    <a:pt x="403364" y="134764"/>
                  </a:lnTo>
                  <a:lnTo>
                    <a:pt x="383272" y="134764"/>
                  </a:lnTo>
                  <a:lnTo>
                    <a:pt x="371791" y="127598"/>
                  </a:lnTo>
                  <a:lnTo>
                    <a:pt x="344524" y="123298"/>
                  </a:lnTo>
                  <a:lnTo>
                    <a:pt x="338784" y="154830"/>
                  </a:lnTo>
                  <a:lnTo>
                    <a:pt x="307211" y="147664"/>
                  </a:lnTo>
                  <a:lnTo>
                    <a:pt x="304341" y="129031"/>
                  </a:lnTo>
                  <a:lnTo>
                    <a:pt x="328738" y="123298"/>
                  </a:lnTo>
                  <a:lnTo>
                    <a:pt x="337349" y="87465"/>
                  </a:lnTo>
                  <a:lnTo>
                    <a:pt x="361745" y="97498"/>
                  </a:lnTo>
                  <a:lnTo>
                    <a:pt x="361745" y="113265"/>
                  </a:lnTo>
                  <a:lnTo>
                    <a:pt x="380402" y="120431"/>
                  </a:lnTo>
                  <a:lnTo>
                    <a:pt x="391883" y="124731"/>
                  </a:lnTo>
                  <a:lnTo>
                    <a:pt x="407669" y="116131"/>
                  </a:lnTo>
                  <a:lnTo>
                    <a:pt x="393318" y="100365"/>
                  </a:lnTo>
                  <a:lnTo>
                    <a:pt x="366051" y="73133"/>
                  </a:lnTo>
                  <a:close/>
                  <a:moveTo>
                    <a:pt x="222541" y="32978"/>
                  </a:moveTo>
                  <a:cubicBezTo>
                    <a:pt x="222541" y="35846"/>
                    <a:pt x="202448" y="48750"/>
                    <a:pt x="202448" y="48750"/>
                  </a:cubicBezTo>
                  <a:lnTo>
                    <a:pt x="222541" y="60221"/>
                  </a:lnTo>
                  <a:lnTo>
                    <a:pt x="262728" y="48750"/>
                  </a:lnTo>
                  <a:lnTo>
                    <a:pt x="254117" y="32978"/>
                  </a:lnTo>
                  <a:lnTo>
                    <a:pt x="235458" y="37280"/>
                  </a:lnTo>
                  <a:close/>
                  <a:moveTo>
                    <a:pt x="344537" y="12904"/>
                  </a:moveTo>
                  <a:lnTo>
                    <a:pt x="312962" y="30110"/>
                  </a:lnTo>
                  <a:lnTo>
                    <a:pt x="295739" y="40147"/>
                  </a:lnTo>
                  <a:lnTo>
                    <a:pt x="308656" y="48750"/>
                  </a:lnTo>
                  <a:lnTo>
                    <a:pt x="335926" y="45883"/>
                  </a:lnTo>
                  <a:lnTo>
                    <a:pt x="363196" y="24375"/>
                  </a:lnTo>
                  <a:close/>
                  <a:moveTo>
                    <a:pt x="300045" y="0"/>
                  </a:moveTo>
                  <a:cubicBezTo>
                    <a:pt x="345973" y="0"/>
                    <a:pt x="390465" y="10037"/>
                    <a:pt x="429217" y="28677"/>
                  </a:cubicBezTo>
                  <a:lnTo>
                    <a:pt x="417735" y="30110"/>
                  </a:lnTo>
                  <a:lnTo>
                    <a:pt x="389030" y="25809"/>
                  </a:lnTo>
                  <a:lnTo>
                    <a:pt x="367501" y="40147"/>
                  </a:lnTo>
                  <a:lnTo>
                    <a:pt x="353149" y="55919"/>
                  </a:lnTo>
                  <a:lnTo>
                    <a:pt x="298609" y="61655"/>
                  </a:lnTo>
                  <a:lnTo>
                    <a:pt x="277081" y="57353"/>
                  </a:lnTo>
                  <a:lnTo>
                    <a:pt x="261293" y="81728"/>
                  </a:lnTo>
                  <a:lnTo>
                    <a:pt x="218235" y="84596"/>
                  </a:lnTo>
                  <a:lnTo>
                    <a:pt x="189530" y="75993"/>
                  </a:lnTo>
                  <a:lnTo>
                    <a:pt x="165131" y="88897"/>
                  </a:lnTo>
                  <a:lnTo>
                    <a:pt x="112027" y="97500"/>
                  </a:lnTo>
                  <a:lnTo>
                    <a:pt x="68969" y="108971"/>
                  </a:lnTo>
                  <a:cubicBezTo>
                    <a:pt x="123509" y="43015"/>
                    <a:pt x="206753" y="0"/>
                    <a:pt x="300045" y="0"/>
                  </a:cubicBezTo>
                  <a:close/>
                </a:path>
              </a:pathLst>
            </a:custGeom>
            <a:solidFill>
              <a:schemeClr val="bg1"/>
            </a:solidFill>
            <a:ln>
              <a:noFill/>
            </a:ln>
          </p:spPr>
        </p:sp>
        <p:sp>
          <p:nvSpPr>
            <p:cNvPr id="44" name="world-map_67291">
              <a:extLst>
                <a:ext uri="{FF2B5EF4-FFF2-40B4-BE49-F238E27FC236}">
                  <a16:creationId xmlns:a16="http://schemas.microsoft.com/office/drawing/2014/main" id="{EB91A3F7-89A7-43D3-A810-7DF1BDBC29E0}"/>
                </a:ext>
              </a:extLst>
            </p:cNvPr>
            <p:cNvSpPr>
              <a:spLocks noChangeAspect="1"/>
            </p:cNvSpPr>
            <p:nvPr/>
          </p:nvSpPr>
          <p:spPr bwMode="auto">
            <a:xfrm>
              <a:off x="7308304" y="3579862"/>
              <a:ext cx="333952" cy="360000"/>
            </a:xfrm>
            <a:custGeom>
              <a:avLst/>
              <a:gdLst>
                <a:gd name="connsiteX0" fmla="*/ 426870 w 563959"/>
                <a:gd name="connsiteY0" fmla="*/ 357011 h 607947"/>
                <a:gd name="connsiteX1" fmla="*/ 407466 w 563959"/>
                <a:gd name="connsiteY1" fmla="*/ 390648 h 607947"/>
                <a:gd name="connsiteX2" fmla="*/ 411494 w 563959"/>
                <a:gd name="connsiteY2" fmla="*/ 432145 h 607947"/>
                <a:gd name="connsiteX3" fmla="*/ 470530 w 563959"/>
                <a:gd name="connsiteY3" fmla="*/ 442656 h 607947"/>
                <a:gd name="connsiteX4" fmla="*/ 479591 w 563959"/>
                <a:gd name="connsiteY4" fmla="*/ 453077 h 607947"/>
                <a:gd name="connsiteX5" fmla="*/ 479866 w 563959"/>
                <a:gd name="connsiteY5" fmla="*/ 460206 h 607947"/>
                <a:gd name="connsiteX6" fmla="*/ 481514 w 563959"/>
                <a:gd name="connsiteY6" fmla="*/ 460663 h 607947"/>
                <a:gd name="connsiteX7" fmla="*/ 491490 w 563959"/>
                <a:gd name="connsiteY7" fmla="*/ 443022 h 607947"/>
                <a:gd name="connsiteX8" fmla="*/ 471445 w 563959"/>
                <a:gd name="connsiteY8" fmla="*/ 372458 h 607947"/>
                <a:gd name="connsiteX9" fmla="*/ 436573 w 563959"/>
                <a:gd name="connsiteY9" fmla="*/ 363135 h 607947"/>
                <a:gd name="connsiteX10" fmla="*/ 433003 w 563959"/>
                <a:gd name="connsiteY10" fmla="*/ 361398 h 607947"/>
                <a:gd name="connsiteX11" fmla="*/ 143770 w 563959"/>
                <a:gd name="connsiteY11" fmla="*/ 323740 h 607947"/>
                <a:gd name="connsiteX12" fmla="*/ 131871 w 563959"/>
                <a:gd name="connsiteY12" fmla="*/ 329041 h 607947"/>
                <a:gd name="connsiteX13" fmla="*/ 104779 w 563959"/>
                <a:gd name="connsiteY13" fmla="*/ 369716 h 607947"/>
                <a:gd name="connsiteX14" fmla="*/ 145326 w 563959"/>
                <a:gd name="connsiteY14" fmla="*/ 403079 h 607947"/>
                <a:gd name="connsiteX15" fmla="*/ 148987 w 563959"/>
                <a:gd name="connsiteY15" fmla="*/ 408746 h 607947"/>
                <a:gd name="connsiteX16" fmla="*/ 166195 w 563959"/>
                <a:gd name="connsiteY16" fmla="*/ 472728 h 607947"/>
                <a:gd name="connsiteX17" fmla="*/ 169490 w 563959"/>
                <a:gd name="connsiteY17" fmla="*/ 457921 h 607947"/>
                <a:gd name="connsiteX18" fmla="*/ 170131 w 563959"/>
                <a:gd name="connsiteY18" fmla="*/ 456184 h 607947"/>
                <a:gd name="connsiteX19" fmla="*/ 199237 w 563959"/>
                <a:gd name="connsiteY19" fmla="*/ 385620 h 607947"/>
                <a:gd name="connsiteX20" fmla="*/ 172327 w 563959"/>
                <a:gd name="connsiteY20" fmla="*/ 362312 h 607947"/>
                <a:gd name="connsiteX21" fmla="*/ 168575 w 563959"/>
                <a:gd name="connsiteY21" fmla="*/ 353446 h 607947"/>
                <a:gd name="connsiteX22" fmla="*/ 169124 w 563959"/>
                <a:gd name="connsiteY22" fmla="*/ 342021 h 607947"/>
                <a:gd name="connsiteX23" fmla="*/ 268010 w 563959"/>
                <a:gd name="connsiteY23" fmla="*/ 242387 h 607947"/>
                <a:gd name="connsiteX24" fmla="*/ 219867 w 563959"/>
                <a:gd name="connsiteY24" fmla="*/ 286448 h 607947"/>
                <a:gd name="connsiteX25" fmla="*/ 254189 w 563959"/>
                <a:gd name="connsiteY25" fmla="*/ 312136 h 607947"/>
                <a:gd name="connsiteX26" fmla="*/ 262061 w 563959"/>
                <a:gd name="connsiteY26" fmla="*/ 313050 h 607947"/>
                <a:gd name="connsiteX27" fmla="*/ 271396 w 563959"/>
                <a:gd name="connsiteY27" fmla="*/ 321460 h 607947"/>
                <a:gd name="connsiteX28" fmla="*/ 276156 w 563959"/>
                <a:gd name="connsiteY28" fmla="*/ 341571 h 607947"/>
                <a:gd name="connsiteX29" fmla="*/ 276247 w 563959"/>
                <a:gd name="connsiteY29" fmla="*/ 342028 h 607947"/>
                <a:gd name="connsiteX30" fmla="*/ 290708 w 563959"/>
                <a:gd name="connsiteY30" fmla="*/ 418083 h 607947"/>
                <a:gd name="connsiteX31" fmla="*/ 338851 w 563959"/>
                <a:gd name="connsiteY31" fmla="*/ 317163 h 607947"/>
                <a:gd name="connsiteX32" fmla="*/ 330431 w 563959"/>
                <a:gd name="connsiteY32" fmla="*/ 311039 h 607947"/>
                <a:gd name="connsiteX33" fmla="*/ 316427 w 563959"/>
                <a:gd name="connsiteY33" fmla="*/ 281969 h 607947"/>
                <a:gd name="connsiteX34" fmla="*/ 303797 w 563959"/>
                <a:gd name="connsiteY34" fmla="*/ 284894 h 607947"/>
                <a:gd name="connsiteX35" fmla="*/ 295102 w 563959"/>
                <a:gd name="connsiteY35" fmla="*/ 283249 h 607947"/>
                <a:gd name="connsiteX36" fmla="*/ 290434 w 563959"/>
                <a:gd name="connsiteY36" fmla="*/ 275662 h 607947"/>
                <a:gd name="connsiteX37" fmla="*/ 287780 w 563959"/>
                <a:gd name="connsiteY37" fmla="*/ 256008 h 607947"/>
                <a:gd name="connsiteX38" fmla="*/ 280274 w 563959"/>
                <a:gd name="connsiteY38" fmla="*/ 253265 h 607947"/>
                <a:gd name="connsiteX39" fmla="*/ 275149 w 563959"/>
                <a:gd name="connsiteY39" fmla="*/ 219351 h 607947"/>
                <a:gd name="connsiteX40" fmla="*/ 285858 w 563959"/>
                <a:gd name="connsiteY40" fmla="*/ 228858 h 607947"/>
                <a:gd name="connsiteX41" fmla="*/ 295376 w 563959"/>
                <a:gd name="connsiteY41" fmla="*/ 228310 h 607947"/>
                <a:gd name="connsiteX42" fmla="*/ 300959 w 563959"/>
                <a:gd name="connsiteY42" fmla="*/ 230686 h 607947"/>
                <a:gd name="connsiteX43" fmla="*/ 307641 w 563959"/>
                <a:gd name="connsiteY43" fmla="*/ 239279 h 607947"/>
                <a:gd name="connsiteX44" fmla="*/ 310570 w 563959"/>
                <a:gd name="connsiteY44" fmla="*/ 260761 h 607947"/>
                <a:gd name="connsiteX45" fmla="*/ 320089 w 563959"/>
                <a:gd name="connsiteY45" fmla="*/ 258567 h 607947"/>
                <a:gd name="connsiteX46" fmla="*/ 332445 w 563959"/>
                <a:gd name="connsiteY46" fmla="*/ 264509 h 607947"/>
                <a:gd name="connsiteX47" fmla="*/ 347089 w 563959"/>
                <a:gd name="connsiteY47" fmla="*/ 294950 h 607947"/>
                <a:gd name="connsiteX48" fmla="*/ 355967 w 563959"/>
                <a:gd name="connsiteY48" fmla="*/ 294493 h 607947"/>
                <a:gd name="connsiteX49" fmla="*/ 365669 w 563959"/>
                <a:gd name="connsiteY49" fmla="*/ 299338 h 607947"/>
                <a:gd name="connsiteX50" fmla="*/ 366493 w 563959"/>
                <a:gd name="connsiteY50" fmla="*/ 310216 h 607947"/>
                <a:gd name="connsiteX51" fmla="*/ 296109 w 563959"/>
                <a:gd name="connsiteY51" fmla="*/ 457848 h 607947"/>
                <a:gd name="connsiteX52" fmla="*/ 286224 w 563959"/>
                <a:gd name="connsiteY52" fmla="*/ 464064 h 607947"/>
                <a:gd name="connsiteX53" fmla="*/ 284759 w 563959"/>
                <a:gd name="connsiteY53" fmla="*/ 463973 h 607947"/>
                <a:gd name="connsiteX54" fmla="*/ 275423 w 563959"/>
                <a:gd name="connsiteY54" fmla="*/ 455197 h 607947"/>
                <a:gd name="connsiteX55" fmla="*/ 254738 w 563959"/>
                <a:gd name="connsiteY55" fmla="*/ 346415 h 607947"/>
                <a:gd name="connsiteX56" fmla="*/ 251718 w 563959"/>
                <a:gd name="connsiteY56" fmla="*/ 333892 h 607947"/>
                <a:gd name="connsiteX57" fmla="*/ 248606 w 563959"/>
                <a:gd name="connsiteY57" fmla="*/ 333526 h 607947"/>
                <a:gd name="connsiteX58" fmla="*/ 243298 w 563959"/>
                <a:gd name="connsiteY58" fmla="*/ 331424 h 607947"/>
                <a:gd name="connsiteX59" fmla="*/ 196070 w 563959"/>
                <a:gd name="connsiteY59" fmla="*/ 296138 h 607947"/>
                <a:gd name="connsiteX60" fmla="*/ 191677 w 563959"/>
                <a:gd name="connsiteY60" fmla="*/ 287911 h 607947"/>
                <a:gd name="connsiteX61" fmla="*/ 195246 w 563959"/>
                <a:gd name="connsiteY61" fmla="*/ 279227 h 607947"/>
                <a:gd name="connsiteX62" fmla="*/ 260505 w 563959"/>
                <a:gd name="connsiteY62" fmla="*/ 219534 h 607947"/>
                <a:gd name="connsiteX63" fmla="*/ 275149 w 563959"/>
                <a:gd name="connsiteY63" fmla="*/ 219351 h 607947"/>
                <a:gd name="connsiteX64" fmla="*/ 82537 w 563959"/>
                <a:gd name="connsiteY64" fmla="*/ 152997 h 607947"/>
                <a:gd name="connsiteX65" fmla="*/ 103680 w 563959"/>
                <a:gd name="connsiteY65" fmla="*/ 191478 h 607947"/>
                <a:gd name="connsiteX66" fmla="*/ 104687 w 563959"/>
                <a:gd name="connsiteY66" fmla="*/ 199430 h 607947"/>
                <a:gd name="connsiteX67" fmla="*/ 96266 w 563959"/>
                <a:gd name="connsiteY67" fmla="*/ 233158 h 607947"/>
                <a:gd name="connsiteX68" fmla="*/ 119149 w 563959"/>
                <a:gd name="connsiteY68" fmla="*/ 261951 h 607947"/>
                <a:gd name="connsiteX69" fmla="*/ 127112 w 563959"/>
                <a:gd name="connsiteY69" fmla="*/ 241567 h 607947"/>
                <a:gd name="connsiteX70" fmla="*/ 133061 w 563959"/>
                <a:gd name="connsiteY70" fmla="*/ 235443 h 607947"/>
                <a:gd name="connsiteX71" fmla="*/ 141665 w 563959"/>
                <a:gd name="connsiteY71" fmla="*/ 235352 h 607947"/>
                <a:gd name="connsiteX72" fmla="*/ 152099 w 563959"/>
                <a:gd name="connsiteY72" fmla="*/ 239831 h 607947"/>
                <a:gd name="connsiteX73" fmla="*/ 157408 w 563959"/>
                <a:gd name="connsiteY73" fmla="*/ 209302 h 607947"/>
                <a:gd name="connsiteX74" fmla="*/ 154479 w 563959"/>
                <a:gd name="connsiteY74" fmla="*/ 197054 h 607947"/>
                <a:gd name="connsiteX75" fmla="*/ 160429 w 563959"/>
                <a:gd name="connsiteY75" fmla="*/ 184531 h 607947"/>
                <a:gd name="connsiteX76" fmla="*/ 164273 w 563959"/>
                <a:gd name="connsiteY76" fmla="*/ 182703 h 607947"/>
                <a:gd name="connsiteX77" fmla="*/ 125281 w 563959"/>
                <a:gd name="connsiteY77" fmla="*/ 164240 h 607947"/>
                <a:gd name="connsiteX78" fmla="*/ 396849 w 563959"/>
                <a:gd name="connsiteY78" fmla="*/ 106655 h 607947"/>
                <a:gd name="connsiteX79" fmla="*/ 348704 w 563959"/>
                <a:gd name="connsiteY79" fmla="*/ 138829 h 607947"/>
                <a:gd name="connsiteX80" fmla="*/ 342572 w 563959"/>
                <a:gd name="connsiteY80" fmla="*/ 140657 h 607947"/>
                <a:gd name="connsiteX81" fmla="*/ 299736 w 563959"/>
                <a:gd name="connsiteY81" fmla="*/ 140657 h 607947"/>
                <a:gd name="connsiteX82" fmla="*/ 326829 w 563959"/>
                <a:gd name="connsiteY82" fmla="*/ 171643 h 607947"/>
                <a:gd name="connsiteX83" fmla="*/ 327378 w 563959"/>
                <a:gd name="connsiteY83" fmla="*/ 185445 h 607947"/>
                <a:gd name="connsiteX84" fmla="*/ 319964 w 563959"/>
                <a:gd name="connsiteY84" fmla="*/ 195317 h 607947"/>
                <a:gd name="connsiteX85" fmla="*/ 351450 w 563959"/>
                <a:gd name="connsiteY85" fmla="*/ 230508 h 607947"/>
                <a:gd name="connsiteX86" fmla="*/ 357857 w 563959"/>
                <a:gd name="connsiteY86" fmla="*/ 223104 h 607947"/>
                <a:gd name="connsiteX87" fmla="*/ 366187 w 563959"/>
                <a:gd name="connsiteY87" fmla="*/ 219265 h 607947"/>
                <a:gd name="connsiteX88" fmla="*/ 372594 w 563959"/>
                <a:gd name="connsiteY88" fmla="*/ 221367 h 607947"/>
                <a:gd name="connsiteX89" fmla="*/ 403164 w 563959"/>
                <a:gd name="connsiteY89" fmla="*/ 243396 h 607947"/>
                <a:gd name="connsiteX90" fmla="*/ 407558 w 563959"/>
                <a:gd name="connsiteY90" fmla="*/ 250068 h 607947"/>
                <a:gd name="connsiteX91" fmla="*/ 410304 w 563959"/>
                <a:gd name="connsiteY91" fmla="*/ 264053 h 607947"/>
                <a:gd name="connsiteX92" fmla="*/ 420555 w 563959"/>
                <a:gd name="connsiteY92" fmla="*/ 246229 h 607947"/>
                <a:gd name="connsiteX93" fmla="*/ 429982 w 563959"/>
                <a:gd name="connsiteY93" fmla="*/ 240745 h 607947"/>
                <a:gd name="connsiteX94" fmla="*/ 439502 w 563959"/>
                <a:gd name="connsiteY94" fmla="*/ 245955 h 607947"/>
                <a:gd name="connsiteX95" fmla="*/ 445726 w 563959"/>
                <a:gd name="connsiteY95" fmla="*/ 256192 h 607947"/>
                <a:gd name="connsiteX96" fmla="*/ 448197 w 563959"/>
                <a:gd name="connsiteY96" fmla="*/ 251896 h 607947"/>
                <a:gd name="connsiteX97" fmla="*/ 466594 w 563959"/>
                <a:gd name="connsiteY97" fmla="*/ 232153 h 607947"/>
                <a:gd name="connsiteX98" fmla="*/ 456251 w 563959"/>
                <a:gd name="connsiteY98" fmla="*/ 201167 h 607947"/>
                <a:gd name="connsiteX99" fmla="*/ 456251 w 563959"/>
                <a:gd name="connsiteY99" fmla="*/ 194129 h 607947"/>
                <a:gd name="connsiteX100" fmla="*/ 481880 w 563959"/>
                <a:gd name="connsiteY100" fmla="*/ 118994 h 607947"/>
                <a:gd name="connsiteX101" fmla="*/ 360512 w 563959"/>
                <a:gd name="connsiteY101" fmla="*/ 73841 h 607947"/>
                <a:gd name="connsiteX102" fmla="*/ 194111 w 563959"/>
                <a:gd name="connsiteY102" fmla="*/ 144862 h 607947"/>
                <a:gd name="connsiteX103" fmla="*/ 186148 w 563959"/>
                <a:gd name="connsiteY103" fmla="*/ 145136 h 607947"/>
                <a:gd name="connsiteX104" fmla="*/ 71645 w 563959"/>
                <a:gd name="connsiteY104" fmla="*/ 105558 h 607947"/>
                <a:gd name="connsiteX105" fmla="*/ 71645 w 563959"/>
                <a:gd name="connsiteY105" fmla="*/ 127404 h 607947"/>
                <a:gd name="connsiteX106" fmla="*/ 131780 w 563959"/>
                <a:gd name="connsiteY106" fmla="*/ 143308 h 607947"/>
                <a:gd name="connsiteX107" fmla="*/ 133702 w 563959"/>
                <a:gd name="connsiteY107" fmla="*/ 143948 h 607947"/>
                <a:gd name="connsiteX108" fmla="*/ 194752 w 563959"/>
                <a:gd name="connsiteY108" fmla="*/ 172832 h 607947"/>
                <a:gd name="connsiteX109" fmla="*/ 200976 w 563959"/>
                <a:gd name="connsiteY109" fmla="*/ 182795 h 607947"/>
                <a:gd name="connsiteX110" fmla="*/ 194661 w 563959"/>
                <a:gd name="connsiteY110" fmla="*/ 192666 h 607947"/>
                <a:gd name="connsiteX111" fmla="*/ 177911 w 563959"/>
                <a:gd name="connsiteY111" fmla="*/ 200618 h 607947"/>
                <a:gd name="connsiteX112" fmla="*/ 179467 w 563959"/>
                <a:gd name="connsiteY112" fmla="*/ 207108 h 607947"/>
                <a:gd name="connsiteX113" fmla="*/ 178917 w 563959"/>
                <a:gd name="connsiteY113" fmla="*/ 214146 h 607947"/>
                <a:gd name="connsiteX114" fmla="*/ 171321 w 563959"/>
                <a:gd name="connsiteY114" fmla="*/ 257106 h 607947"/>
                <a:gd name="connsiteX115" fmla="*/ 165829 w 563959"/>
                <a:gd name="connsiteY115" fmla="*/ 264875 h 607947"/>
                <a:gd name="connsiteX116" fmla="*/ 156310 w 563959"/>
                <a:gd name="connsiteY116" fmla="*/ 265332 h 607947"/>
                <a:gd name="connsiteX117" fmla="*/ 143496 w 563959"/>
                <a:gd name="connsiteY117" fmla="*/ 259940 h 607947"/>
                <a:gd name="connsiteX118" fmla="*/ 132787 w 563959"/>
                <a:gd name="connsiteY118" fmla="*/ 287635 h 607947"/>
                <a:gd name="connsiteX119" fmla="*/ 124183 w 563959"/>
                <a:gd name="connsiteY119" fmla="*/ 294490 h 607947"/>
                <a:gd name="connsiteX120" fmla="*/ 113932 w 563959"/>
                <a:gd name="connsiteY120" fmla="*/ 290560 h 607947"/>
                <a:gd name="connsiteX121" fmla="*/ 75672 w 563959"/>
                <a:gd name="connsiteY121" fmla="*/ 242573 h 607947"/>
                <a:gd name="connsiteX122" fmla="*/ 73659 w 563959"/>
                <a:gd name="connsiteY122" fmla="*/ 233067 h 607947"/>
                <a:gd name="connsiteX123" fmla="*/ 82354 w 563959"/>
                <a:gd name="connsiteY123" fmla="*/ 198242 h 607947"/>
                <a:gd name="connsiteX124" fmla="*/ 71645 w 563959"/>
                <a:gd name="connsiteY124" fmla="*/ 178681 h 607947"/>
                <a:gd name="connsiteX125" fmla="*/ 71645 w 563959"/>
                <a:gd name="connsiteY125" fmla="*/ 493203 h 607947"/>
                <a:gd name="connsiteX126" fmla="*/ 156584 w 563959"/>
                <a:gd name="connsiteY126" fmla="*/ 521721 h 607947"/>
                <a:gd name="connsiteX127" fmla="*/ 156493 w 563959"/>
                <a:gd name="connsiteY127" fmla="*/ 521447 h 607947"/>
                <a:gd name="connsiteX128" fmla="*/ 128668 w 563959"/>
                <a:gd name="connsiteY128" fmla="*/ 417795 h 607947"/>
                <a:gd name="connsiteX129" fmla="*/ 83178 w 563959"/>
                <a:gd name="connsiteY129" fmla="*/ 380319 h 607947"/>
                <a:gd name="connsiteX130" fmla="*/ 80981 w 563959"/>
                <a:gd name="connsiteY130" fmla="*/ 365786 h 607947"/>
                <a:gd name="connsiteX131" fmla="*/ 115305 w 563959"/>
                <a:gd name="connsiteY131" fmla="*/ 314234 h 607947"/>
                <a:gd name="connsiteX132" fmla="*/ 119973 w 563959"/>
                <a:gd name="connsiteY132" fmla="*/ 310303 h 607947"/>
                <a:gd name="connsiteX133" fmla="*/ 140475 w 563959"/>
                <a:gd name="connsiteY133" fmla="*/ 301163 h 607947"/>
                <a:gd name="connsiteX134" fmla="*/ 151459 w 563959"/>
                <a:gd name="connsiteY134" fmla="*/ 302260 h 607947"/>
                <a:gd name="connsiteX135" fmla="*/ 186789 w 563959"/>
                <a:gd name="connsiteY135" fmla="*/ 327762 h 607947"/>
                <a:gd name="connsiteX136" fmla="*/ 191365 w 563959"/>
                <a:gd name="connsiteY136" fmla="*/ 337176 h 607947"/>
                <a:gd name="connsiteX137" fmla="*/ 190725 w 563959"/>
                <a:gd name="connsiteY137" fmla="*/ 349241 h 607947"/>
                <a:gd name="connsiteX138" fmla="*/ 219556 w 563959"/>
                <a:gd name="connsiteY138" fmla="*/ 374195 h 607947"/>
                <a:gd name="connsiteX139" fmla="*/ 222485 w 563959"/>
                <a:gd name="connsiteY139" fmla="*/ 386626 h 607947"/>
                <a:gd name="connsiteX140" fmla="*/ 190725 w 563959"/>
                <a:gd name="connsiteY140" fmla="*/ 463679 h 607947"/>
                <a:gd name="connsiteX141" fmla="*/ 177819 w 563959"/>
                <a:gd name="connsiteY141" fmla="*/ 520990 h 607947"/>
                <a:gd name="connsiteX142" fmla="*/ 173609 w 563959"/>
                <a:gd name="connsiteY142" fmla="*/ 527388 h 607947"/>
                <a:gd name="connsiteX143" fmla="*/ 192189 w 563959"/>
                <a:gd name="connsiteY143" fmla="*/ 533695 h 607947"/>
                <a:gd name="connsiteX144" fmla="*/ 363075 w 563959"/>
                <a:gd name="connsiteY144" fmla="*/ 463040 h 607947"/>
                <a:gd name="connsiteX145" fmla="*/ 368749 w 563959"/>
                <a:gd name="connsiteY145" fmla="*/ 462308 h 607947"/>
                <a:gd name="connsiteX146" fmla="*/ 459913 w 563959"/>
                <a:gd name="connsiteY146" fmla="*/ 474557 h 607947"/>
                <a:gd name="connsiteX147" fmla="*/ 458174 w 563959"/>
                <a:gd name="connsiteY147" fmla="*/ 469072 h 607947"/>
                <a:gd name="connsiteX148" fmla="*/ 457990 w 563959"/>
                <a:gd name="connsiteY148" fmla="*/ 462674 h 607947"/>
                <a:gd name="connsiteX149" fmla="*/ 399412 w 563959"/>
                <a:gd name="connsiteY149" fmla="*/ 452254 h 607947"/>
                <a:gd name="connsiteX150" fmla="*/ 390442 w 563959"/>
                <a:gd name="connsiteY150" fmla="*/ 442474 h 607947"/>
                <a:gd name="connsiteX151" fmla="*/ 385316 w 563959"/>
                <a:gd name="connsiteY151" fmla="*/ 389276 h 607947"/>
                <a:gd name="connsiteX152" fmla="*/ 386689 w 563959"/>
                <a:gd name="connsiteY152" fmla="*/ 382787 h 607947"/>
                <a:gd name="connsiteX153" fmla="*/ 413965 w 563959"/>
                <a:gd name="connsiteY153" fmla="*/ 335622 h 607947"/>
                <a:gd name="connsiteX154" fmla="*/ 421104 w 563959"/>
                <a:gd name="connsiteY154" fmla="*/ 330321 h 607947"/>
                <a:gd name="connsiteX155" fmla="*/ 429891 w 563959"/>
                <a:gd name="connsiteY155" fmla="*/ 332149 h 607947"/>
                <a:gd name="connsiteX156" fmla="*/ 444170 w 563959"/>
                <a:gd name="connsiteY156" fmla="*/ 342478 h 607947"/>
                <a:gd name="connsiteX157" fmla="*/ 483161 w 563959"/>
                <a:gd name="connsiteY157" fmla="*/ 352898 h 607947"/>
                <a:gd name="connsiteX158" fmla="*/ 490850 w 563959"/>
                <a:gd name="connsiteY158" fmla="*/ 360484 h 607947"/>
                <a:gd name="connsiteX159" fmla="*/ 492314 w 563959"/>
                <a:gd name="connsiteY159" fmla="*/ 365694 h 607947"/>
                <a:gd name="connsiteX160" fmla="*/ 492314 w 563959"/>
                <a:gd name="connsiteY160" fmla="*/ 156379 h 607947"/>
                <a:gd name="connsiteX161" fmla="*/ 478218 w 563959"/>
                <a:gd name="connsiteY161" fmla="*/ 197693 h 607947"/>
                <a:gd name="connsiteX162" fmla="*/ 489568 w 563959"/>
                <a:gd name="connsiteY162" fmla="*/ 231422 h 607947"/>
                <a:gd name="connsiteX163" fmla="*/ 487097 w 563959"/>
                <a:gd name="connsiteY163" fmla="*/ 242390 h 607947"/>
                <a:gd name="connsiteX164" fmla="*/ 466686 w 563959"/>
                <a:gd name="connsiteY164" fmla="*/ 264236 h 607947"/>
                <a:gd name="connsiteX165" fmla="*/ 463482 w 563959"/>
                <a:gd name="connsiteY165" fmla="*/ 289920 h 607947"/>
                <a:gd name="connsiteX166" fmla="*/ 454878 w 563959"/>
                <a:gd name="connsiteY166" fmla="*/ 299243 h 607947"/>
                <a:gd name="connsiteX167" fmla="*/ 443163 w 563959"/>
                <a:gd name="connsiteY167" fmla="*/ 294216 h 607947"/>
                <a:gd name="connsiteX168" fmla="*/ 430349 w 563959"/>
                <a:gd name="connsiteY168" fmla="*/ 273285 h 607947"/>
                <a:gd name="connsiteX169" fmla="*/ 414789 w 563959"/>
                <a:gd name="connsiteY169" fmla="*/ 300249 h 607947"/>
                <a:gd name="connsiteX170" fmla="*/ 403530 w 563959"/>
                <a:gd name="connsiteY170" fmla="*/ 305642 h 607947"/>
                <a:gd name="connsiteX171" fmla="*/ 394561 w 563959"/>
                <a:gd name="connsiteY171" fmla="*/ 296958 h 607947"/>
                <a:gd name="connsiteX172" fmla="*/ 386872 w 563959"/>
                <a:gd name="connsiteY172" fmla="*/ 258660 h 607947"/>
                <a:gd name="connsiteX173" fmla="*/ 367926 w 563959"/>
                <a:gd name="connsiteY173" fmla="*/ 245041 h 607947"/>
                <a:gd name="connsiteX174" fmla="*/ 359871 w 563959"/>
                <a:gd name="connsiteY174" fmla="*/ 254273 h 607947"/>
                <a:gd name="connsiteX175" fmla="*/ 351633 w 563959"/>
                <a:gd name="connsiteY175" fmla="*/ 258112 h 607947"/>
                <a:gd name="connsiteX176" fmla="*/ 351542 w 563959"/>
                <a:gd name="connsiteY176" fmla="*/ 258112 h 607947"/>
                <a:gd name="connsiteX177" fmla="*/ 343396 w 563959"/>
                <a:gd name="connsiteY177" fmla="*/ 254455 h 607947"/>
                <a:gd name="connsiteX178" fmla="*/ 297540 w 563959"/>
                <a:gd name="connsiteY178" fmla="*/ 203269 h 607947"/>
                <a:gd name="connsiteX179" fmla="*/ 296990 w 563959"/>
                <a:gd name="connsiteY179" fmla="*/ 189376 h 607947"/>
                <a:gd name="connsiteX180" fmla="*/ 304496 w 563959"/>
                <a:gd name="connsiteY180" fmla="*/ 179413 h 607947"/>
                <a:gd name="connsiteX181" fmla="*/ 267243 w 563959"/>
                <a:gd name="connsiteY181" fmla="*/ 136910 h 607947"/>
                <a:gd name="connsiteX182" fmla="*/ 265504 w 563959"/>
                <a:gd name="connsiteY182" fmla="*/ 125210 h 607947"/>
                <a:gd name="connsiteX183" fmla="*/ 275481 w 563959"/>
                <a:gd name="connsiteY183" fmla="*/ 118720 h 607947"/>
                <a:gd name="connsiteX184" fmla="*/ 339277 w 563959"/>
                <a:gd name="connsiteY184" fmla="*/ 118720 h 607947"/>
                <a:gd name="connsiteX185" fmla="*/ 388154 w 563959"/>
                <a:gd name="connsiteY185" fmla="*/ 86089 h 607947"/>
                <a:gd name="connsiteX186" fmla="*/ 395842 w 563959"/>
                <a:gd name="connsiteY186" fmla="*/ 84352 h 607947"/>
                <a:gd name="connsiteX187" fmla="*/ 492314 w 563959"/>
                <a:gd name="connsiteY187" fmla="*/ 98337 h 607947"/>
                <a:gd name="connsiteX188" fmla="*/ 492314 w 563959"/>
                <a:gd name="connsiteY188" fmla="*/ 88466 h 607947"/>
                <a:gd name="connsiteX189" fmla="*/ 360054 w 563959"/>
                <a:gd name="connsiteY189" fmla="*/ 51721 h 607947"/>
                <a:gd name="connsiteX190" fmla="*/ 504487 w 563959"/>
                <a:gd name="connsiteY190" fmla="*/ 67717 h 607947"/>
                <a:gd name="connsiteX191" fmla="*/ 514281 w 563959"/>
                <a:gd name="connsiteY191" fmla="*/ 78594 h 607947"/>
                <a:gd name="connsiteX192" fmla="*/ 514281 w 563959"/>
                <a:gd name="connsiteY192" fmla="*/ 110311 h 607947"/>
                <a:gd name="connsiteX193" fmla="*/ 514281 w 563959"/>
                <a:gd name="connsiteY193" fmla="*/ 111042 h 607947"/>
                <a:gd name="connsiteX194" fmla="*/ 514281 w 563959"/>
                <a:gd name="connsiteY194" fmla="*/ 111774 h 607947"/>
                <a:gd name="connsiteX195" fmla="*/ 514281 w 563959"/>
                <a:gd name="connsiteY195" fmla="*/ 491466 h 607947"/>
                <a:gd name="connsiteX196" fmla="*/ 510528 w 563959"/>
                <a:gd name="connsiteY196" fmla="*/ 499693 h 607947"/>
                <a:gd name="connsiteX197" fmla="*/ 501833 w 563959"/>
                <a:gd name="connsiteY197" fmla="*/ 502343 h 607947"/>
                <a:gd name="connsiteX198" fmla="*/ 368749 w 563959"/>
                <a:gd name="connsiteY198" fmla="*/ 484428 h 607947"/>
                <a:gd name="connsiteX199" fmla="*/ 196766 w 563959"/>
                <a:gd name="connsiteY199" fmla="*/ 555541 h 607947"/>
                <a:gd name="connsiteX200" fmla="*/ 192647 w 563959"/>
                <a:gd name="connsiteY200" fmla="*/ 556363 h 607947"/>
                <a:gd name="connsiteX201" fmla="*/ 189077 w 563959"/>
                <a:gd name="connsiteY201" fmla="*/ 555815 h 607947"/>
                <a:gd name="connsiteX202" fmla="*/ 57183 w 563959"/>
                <a:gd name="connsiteY202" fmla="*/ 511484 h 607947"/>
                <a:gd name="connsiteX203" fmla="*/ 49678 w 563959"/>
                <a:gd name="connsiteY203" fmla="*/ 501064 h 607947"/>
                <a:gd name="connsiteX204" fmla="*/ 49678 w 563959"/>
                <a:gd name="connsiteY204" fmla="*/ 90202 h 607947"/>
                <a:gd name="connsiteX205" fmla="*/ 54254 w 563959"/>
                <a:gd name="connsiteY205" fmla="*/ 81245 h 607947"/>
                <a:gd name="connsiteX206" fmla="*/ 64231 w 563959"/>
                <a:gd name="connsiteY206" fmla="*/ 79782 h 607947"/>
                <a:gd name="connsiteX207" fmla="*/ 189352 w 563959"/>
                <a:gd name="connsiteY207" fmla="*/ 123016 h 607947"/>
                <a:gd name="connsiteX208" fmla="*/ 354471 w 563959"/>
                <a:gd name="connsiteY208" fmla="*/ 52544 h 607947"/>
                <a:gd name="connsiteX209" fmla="*/ 360054 w 563959"/>
                <a:gd name="connsiteY209" fmla="*/ 51721 h 607947"/>
                <a:gd name="connsiteX210" fmla="*/ 354282 w 563959"/>
                <a:gd name="connsiteY210" fmla="*/ 30797 h 607947"/>
                <a:gd name="connsiteX211" fmla="*/ 194027 w 563959"/>
                <a:gd name="connsiteY211" fmla="*/ 99250 h 607947"/>
                <a:gd name="connsiteX212" fmla="*/ 183044 w 563959"/>
                <a:gd name="connsiteY212" fmla="*/ 99616 h 607947"/>
                <a:gd name="connsiteX213" fmla="*/ 30477 w 563959"/>
                <a:gd name="connsiteY213" fmla="*/ 46882 h 607947"/>
                <a:gd name="connsiteX214" fmla="*/ 30477 w 563959"/>
                <a:gd name="connsiteY214" fmla="*/ 521672 h 607947"/>
                <a:gd name="connsiteX215" fmla="*/ 193752 w 563959"/>
                <a:gd name="connsiteY215" fmla="*/ 576416 h 607947"/>
                <a:gd name="connsiteX216" fmla="*/ 367461 w 563959"/>
                <a:gd name="connsiteY216" fmla="*/ 504581 h 607947"/>
                <a:gd name="connsiteX217" fmla="*/ 375332 w 563959"/>
                <a:gd name="connsiteY217" fmla="*/ 503576 h 607947"/>
                <a:gd name="connsiteX218" fmla="*/ 533482 w 563959"/>
                <a:gd name="connsiteY218" fmla="*/ 524870 h 607947"/>
                <a:gd name="connsiteX219" fmla="*/ 533482 w 563959"/>
                <a:gd name="connsiteY219" fmla="*/ 50629 h 607947"/>
                <a:gd name="connsiteX220" fmla="*/ 353641 w 563959"/>
                <a:gd name="connsiteY220" fmla="*/ 88 h 607947"/>
                <a:gd name="connsiteX221" fmla="*/ 550414 w 563959"/>
                <a:gd name="connsiteY221" fmla="*/ 21931 h 607947"/>
                <a:gd name="connsiteX222" fmla="*/ 563959 w 563959"/>
                <a:gd name="connsiteY222" fmla="*/ 37011 h 607947"/>
                <a:gd name="connsiteX223" fmla="*/ 563959 w 563959"/>
                <a:gd name="connsiteY223" fmla="*/ 542235 h 607947"/>
                <a:gd name="connsiteX224" fmla="*/ 558742 w 563959"/>
                <a:gd name="connsiteY224" fmla="*/ 553751 h 607947"/>
                <a:gd name="connsiteX225" fmla="*/ 546661 w 563959"/>
                <a:gd name="connsiteY225" fmla="*/ 557315 h 607947"/>
                <a:gd name="connsiteX226" fmla="*/ 375332 w 563959"/>
                <a:gd name="connsiteY226" fmla="*/ 534284 h 607947"/>
                <a:gd name="connsiteX227" fmla="*/ 200067 w 563959"/>
                <a:gd name="connsiteY227" fmla="*/ 606759 h 607947"/>
                <a:gd name="connsiteX228" fmla="*/ 194301 w 563959"/>
                <a:gd name="connsiteY228" fmla="*/ 607947 h 607947"/>
                <a:gd name="connsiteX229" fmla="*/ 189451 w 563959"/>
                <a:gd name="connsiteY229" fmla="*/ 607125 h 607947"/>
                <a:gd name="connsiteX230" fmla="*/ 10434 w 563959"/>
                <a:gd name="connsiteY230" fmla="*/ 547079 h 607947"/>
                <a:gd name="connsiteX231" fmla="*/ 0 w 563959"/>
                <a:gd name="connsiteY231" fmla="*/ 532639 h 607947"/>
                <a:gd name="connsiteX232" fmla="*/ 0 w 563959"/>
                <a:gd name="connsiteY232" fmla="*/ 25496 h 607947"/>
                <a:gd name="connsiteX233" fmla="*/ 6407 w 563959"/>
                <a:gd name="connsiteY233" fmla="*/ 13066 h 607947"/>
                <a:gd name="connsiteX234" fmla="*/ 20226 w 563959"/>
                <a:gd name="connsiteY234" fmla="*/ 11056 h 607947"/>
                <a:gd name="connsiteX235" fmla="*/ 187437 w 563959"/>
                <a:gd name="connsiteY235" fmla="*/ 68908 h 607947"/>
                <a:gd name="connsiteX236" fmla="*/ 345953 w 563959"/>
                <a:gd name="connsiteY236" fmla="*/ 1185 h 607947"/>
                <a:gd name="connsiteX237" fmla="*/ 353641 w 563959"/>
                <a:gd name="connsiteY237" fmla="*/ 88 h 60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563959" h="607947">
                  <a:moveTo>
                    <a:pt x="426870" y="357011"/>
                  </a:moveTo>
                  <a:lnTo>
                    <a:pt x="407466" y="390648"/>
                  </a:lnTo>
                  <a:lnTo>
                    <a:pt x="411494" y="432145"/>
                  </a:lnTo>
                  <a:lnTo>
                    <a:pt x="470530" y="442656"/>
                  </a:lnTo>
                  <a:cubicBezTo>
                    <a:pt x="475656" y="443571"/>
                    <a:pt x="479408" y="447867"/>
                    <a:pt x="479591" y="453077"/>
                  </a:cubicBezTo>
                  <a:lnTo>
                    <a:pt x="479866" y="460206"/>
                  </a:lnTo>
                  <a:lnTo>
                    <a:pt x="481514" y="460663"/>
                  </a:lnTo>
                  <a:lnTo>
                    <a:pt x="491490" y="443022"/>
                  </a:lnTo>
                  <a:lnTo>
                    <a:pt x="471445" y="372458"/>
                  </a:lnTo>
                  <a:lnTo>
                    <a:pt x="436573" y="363135"/>
                  </a:lnTo>
                  <a:cubicBezTo>
                    <a:pt x="435291" y="362769"/>
                    <a:pt x="434101" y="362221"/>
                    <a:pt x="433003" y="361398"/>
                  </a:cubicBezTo>
                  <a:close/>
                  <a:moveTo>
                    <a:pt x="143770" y="323740"/>
                  </a:moveTo>
                  <a:lnTo>
                    <a:pt x="131871" y="329041"/>
                  </a:lnTo>
                  <a:lnTo>
                    <a:pt x="104779" y="369716"/>
                  </a:lnTo>
                  <a:lnTo>
                    <a:pt x="145326" y="403079"/>
                  </a:lnTo>
                  <a:cubicBezTo>
                    <a:pt x="147157" y="404541"/>
                    <a:pt x="148438" y="406460"/>
                    <a:pt x="148987" y="408746"/>
                  </a:cubicBezTo>
                  <a:lnTo>
                    <a:pt x="166195" y="472728"/>
                  </a:lnTo>
                  <a:lnTo>
                    <a:pt x="169490" y="457921"/>
                  </a:lnTo>
                  <a:cubicBezTo>
                    <a:pt x="169673" y="457281"/>
                    <a:pt x="169856" y="456733"/>
                    <a:pt x="170131" y="456184"/>
                  </a:cubicBezTo>
                  <a:lnTo>
                    <a:pt x="199237" y="385620"/>
                  </a:lnTo>
                  <a:lnTo>
                    <a:pt x="172327" y="362312"/>
                  </a:lnTo>
                  <a:cubicBezTo>
                    <a:pt x="169765" y="360119"/>
                    <a:pt x="168392" y="356828"/>
                    <a:pt x="168575" y="353446"/>
                  </a:cubicBezTo>
                  <a:lnTo>
                    <a:pt x="169124" y="342021"/>
                  </a:lnTo>
                  <a:close/>
                  <a:moveTo>
                    <a:pt x="268010" y="242387"/>
                  </a:moveTo>
                  <a:lnTo>
                    <a:pt x="219867" y="286448"/>
                  </a:lnTo>
                  <a:lnTo>
                    <a:pt x="254189" y="312136"/>
                  </a:lnTo>
                  <a:lnTo>
                    <a:pt x="262061" y="313050"/>
                  </a:lnTo>
                  <a:cubicBezTo>
                    <a:pt x="266545" y="313598"/>
                    <a:pt x="270298" y="316980"/>
                    <a:pt x="271396" y="321460"/>
                  </a:cubicBezTo>
                  <a:lnTo>
                    <a:pt x="276156" y="341571"/>
                  </a:lnTo>
                  <a:cubicBezTo>
                    <a:pt x="276156" y="341753"/>
                    <a:pt x="276247" y="341936"/>
                    <a:pt x="276247" y="342028"/>
                  </a:cubicBezTo>
                  <a:lnTo>
                    <a:pt x="290708" y="418083"/>
                  </a:lnTo>
                  <a:lnTo>
                    <a:pt x="338851" y="317163"/>
                  </a:lnTo>
                  <a:cubicBezTo>
                    <a:pt x="335282" y="316706"/>
                    <a:pt x="332079" y="314421"/>
                    <a:pt x="330431" y="311039"/>
                  </a:cubicBezTo>
                  <a:lnTo>
                    <a:pt x="316427" y="281969"/>
                  </a:lnTo>
                  <a:lnTo>
                    <a:pt x="303797" y="284894"/>
                  </a:lnTo>
                  <a:cubicBezTo>
                    <a:pt x="300776" y="285534"/>
                    <a:pt x="297664" y="284986"/>
                    <a:pt x="295102" y="283249"/>
                  </a:cubicBezTo>
                  <a:cubicBezTo>
                    <a:pt x="292539" y="281512"/>
                    <a:pt x="290891" y="278770"/>
                    <a:pt x="290434" y="275662"/>
                  </a:cubicBezTo>
                  <a:lnTo>
                    <a:pt x="287780" y="256008"/>
                  </a:lnTo>
                  <a:cubicBezTo>
                    <a:pt x="285034" y="256099"/>
                    <a:pt x="282380" y="255094"/>
                    <a:pt x="280274" y="253265"/>
                  </a:cubicBezTo>
                  <a:close/>
                  <a:moveTo>
                    <a:pt x="275149" y="219351"/>
                  </a:moveTo>
                  <a:lnTo>
                    <a:pt x="285858" y="228858"/>
                  </a:lnTo>
                  <a:cubicBezTo>
                    <a:pt x="288695" y="227304"/>
                    <a:pt x="292173" y="226938"/>
                    <a:pt x="295376" y="228310"/>
                  </a:cubicBezTo>
                  <a:lnTo>
                    <a:pt x="300959" y="230686"/>
                  </a:lnTo>
                  <a:cubicBezTo>
                    <a:pt x="304529" y="232149"/>
                    <a:pt x="307092" y="235440"/>
                    <a:pt x="307641" y="239279"/>
                  </a:cubicBezTo>
                  <a:lnTo>
                    <a:pt x="310570" y="260761"/>
                  </a:lnTo>
                  <a:lnTo>
                    <a:pt x="320089" y="258567"/>
                  </a:lnTo>
                  <a:cubicBezTo>
                    <a:pt x="325031" y="257470"/>
                    <a:pt x="330248" y="259939"/>
                    <a:pt x="332445" y="264509"/>
                  </a:cubicBezTo>
                  <a:lnTo>
                    <a:pt x="347089" y="294950"/>
                  </a:lnTo>
                  <a:lnTo>
                    <a:pt x="355967" y="294493"/>
                  </a:lnTo>
                  <a:cubicBezTo>
                    <a:pt x="359903" y="294310"/>
                    <a:pt x="363564" y="296138"/>
                    <a:pt x="365669" y="299338"/>
                  </a:cubicBezTo>
                  <a:cubicBezTo>
                    <a:pt x="367865" y="302537"/>
                    <a:pt x="368140" y="306651"/>
                    <a:pt x="366493" y="310216"/>
                  </a:cubicBezTo>
                  <a:lnTo>
                    <a:pt x="296109" y="457848"/>
                  </a:lnTo>
                  <a:cubicBezTo>
                    <a:pt x="294278" y="461687"/>
                    <a:pt x="290434" y="464064"/>
                    <a:pt x="286224" y="464064"/>
                  </a:cubicBezTo>
                  <a:cubicBezTo>
                    <a:pt x="285766" y="464064"/>
                    <a:pt x="285308" y="464064"/>
                    <a:pt x="284759" y="463973"/>
                  </a:cubicBezTo>
                  <a:cubicBezTo>
                    <a:pt x="280091" y="463424"/>
                    <a:pt x="276339" y="459859"/>
                    <a:pt x="275423" y="455197"/>
                  </a:cubicBezTo>
                  <a:lnTo>
                    <a:pt x="254738" y="346415"/>
                  </a:lnTo>
                  <a:lnTo>
                    <a:pt x="251718" y="333892"/>
                  </a:lnTo>
                  <a:lnTo>
                    <a:pt x="248606" y="333526"/>
                  </a:lnTo>
                  <a:cubicBezTo>
                    <a:pt x="246684" y="333252"/>
                    <a:pt x="244854" y="332521"/>
                    <a:pt x="243298" y="331424"/>
                  </a:cubicBezTo>
                  <a:lnTo>
                    <a:pt x="196070" y="296138"/>
                  </a:lnTo>
                  <a:cubicBezTo>
                    <a:pt x="193507" y="294127"/>
                    <a:pt x="191860" y="291111"/>
                    <a:pt x="191677" y="287911"/>
                  </a:cubicBezTo>
                  <a:cubicBezTo>
                    <a:pt x="191585" y="284620"/>
                    <a:pt x="192866" y="281421"/>
                    <a:pt x="195246" y="279227"/>
                  </a:cubicBezTo>
                  <a:lnTo>
                    <a:pt x="260505" y="219534"/>
                  </a:lnTo>
                  <a:cubicBezTo>
                    <a:pt x="264623" y="215695"/>
                    <a:pt x="270939" y="215603"/>
                    <a:pt x="275149" y="219351"/>
                  </a:cubicBezTo>
                  <a:close/>
                  <a:moveTo>
                    <a:pt x="82537" y="152997"/>
                  </a:moveTo>
                  <a:lnTo>
                    <a:pt x="103680" y="191478"/>
                  </a:lnTo>
                  <a:cubicBezTo>
                    <a:pt x="104962" y="193854"/>
                    <a:pt x="105328" y="196688"/>
                    <a:pt x="104687" y="199430"/>
                  </a:cubicBezTo>
                  <a:lnTo>
                    <a:pt x="96266" y="233158"/>
                  </a:lnTo>
                  <a:lnTo>
                    <a:pt x="119149" y="261951"/>
                  </a:lnTo>
                  <a:lnTo>
                    <a:pt x="127112" y="241567"/>
                  </a:lnTo>
                  <a:cubicBezTo>
                    <a:pt x="128210" y="238734"/>
                    <a:pt x="130315" y="236540"/>
                    <a:pt x="133061" y="235443"/>
                  </a:cubicBezTo>
                  <a:cubicBezTo>
                    <a:pt x="135807" y="234255"/>
                    <a:pt x="138919" y="234255"/>
                    <a:pt x="141665" y="235352"/>
                  </a:cubicBezTo>
                  <a:lnTo>
                    <a:pt x="152099" y="239831"/>
                  </a:lnTo>
                  <a:lnTo>
                    <a:pt x="157408" y="209302"/>
                  </a:lnTo>
                  <a:lnTo>
                    <a:pt x="154479" y="197054"/>
                  </a:lnTo>
                  <a:cubicBezTo>
                    <a:pt x="153198" y="192026"/>
                    <a:pt x="155761" y="186725"/>
                    <a:pt x="160429" y="184531"/>
                  </a:cubicBezTo>
                  <a:lnTo>
                    <a:pt x="164273" y="182703"/>
                  </a:lnTo>
                  <a:lnTo>
                    <a:pt x="125281" y="164240"/>
                  </a:lnTo>
                  <a:close/>
                  <a:moveTo>
                    <a:pt x="396849" y="106655"/>
                  </a:moveTo>
                  <a:lnTo>
                    <a:pt x="348704" y="138829"/>
                  </a:lnTo>
                  <a:cubicBezTo>
                    <a:pt x="346874" y="140017"/>
                    <a:pt x="344769" y="140657"/>
                    <a:pt x="342572" y="140657"/>
                  </a:cubicBezTo>
                  <a:lnTo>
                    <a:pt x="299736" y="140657"/>
                  </a:lnTo>
                  <a:lnTo>
                    <a:pt x="326829" y="171643"/>
                  </a:lnTo>
                  <a:cubicBezTo>
                    <a:pt x="330307" y="175574"/>
                    <a:pt x="330490" y="181332"/>
                    <a:pt x="327378" y="185445"/>
                  </a:cubicBezTo>
                  <a:lnTo>
                    <a:pt x="319964" y="195317"/>
                  </a:lnTo>
                  <a:lnTo>
                    <a:pt x="351450" y="230508"/>
                  </a:lnTo>
                  <a:lnTo>
                    <a:pt x="357857" y="223104"/>
                  </a:lnTo>
                  <a:cubicBezTo>
                    <a:pt x="360054" y="220544"/>
                    <a:pt x="363075" y="219265"/>
                    <a:pt x="366187" y="219265"/>
                  </a:cubicBezTo>
                  <a:cubicBezTo>
                    <a:pt x="368383" y="219265"/>
                    <a:pt x="370671" y="219996"/>
                    <a:pt x="372594" y="221367"/>
                  </a:cubicBezTo>
                  <a:lnTo>
                    <a:pt x="403164" y="243396"/>
                  </a:lnTo>
                  <a:cubicBezTo>
                    <a:pt x="405453" y="244949"/>
                    <a:pt x="407009" y="247417"/>
                    <a:pt x="407558" y="250068"/>
                  </a:cubicBezTo>
                  <a:lnTo>
                    <a:pt x="410304" y="264053"/>
                  </a:lnTo>
                  <a:lnTo>
                    <a:pt x="420555" y="246229"/>
                  </a:lnTo>
                  <a:cubicBezTo>
                    <a:pt x="422477" y="242847"/>
                    <a:pt x="426047" y="240745"/>
                    <a:pt x="429982" y="240745"/>
                  </a:cubicBezTo>
                  <a:cubicBezTo>
                    <a:pt x="433827" y="240653"/>
                    <a:pt x="437488" y="242664"/>
                    <a:pt x="439502" y="245955"/>
                  </a:cubicBezTo>
                  <a:lnTo>
                    <a:pt x="445726" y="256192"/>
                  </a:lnTo>
                  <a:cubicBezTo>
                    <a:pt x="446183" y="254547"/>
                    <a:pt x="447007" y="253084"/>
                    <a:pt x="448197" y="251896"/>
                  </a:cubicBezTo>
                  <a:lnTo>
                    <a:pt x="466594" y="232153"/>
                  </a:lnTo>
                  <a:lnTo>
                    <a:pt x="456251" y="201167"/>
                  </a:lnTo>
                  <a:cubicBezTo>
                    <a:pt x="455519" y="198882"/>
                    <a:pt x="455519" y="196414"/>
                    <a:pt x="456251" y="194129"/>
                  </a:cubicBezTo>
                  <a:lnTo>
                    <a:pt x="481880" y="118994"/>
                  </a:lnTo>
                  <a:close/>
                  <a:moveTo>
                    <a:pt x="360512" y="73841"/>
                  </a:moveTo>
                  <a:lnTo>
                    <a:pt x="194111" y="144862"/>
                  </a:lnTo>
                  <a:cubicBezTo>
                    <a:pt x="191549" y="145959"/>
                    <a:pt x="188711" y="146050"/>
                    <a:pt x="186148" y="145136"/>
                  </a:cubicBezTo>
                  <a:lnTo>
                    <a:pt x="71645" y="105558"/>
                  </a:lnTo>
                  <a:lnTo>
                    <a:pt x="71645" y="127404"/>
                  </a:lnTo>
                  <a:lnTo>
                    <a:pt x="131780" y="143308"/>
                  </a:lnTo>
                  <a:cubicBezTo>
                    <a:pt x="132512" y="143399"/>
                    <a:pt x="133153" y="143674"/>
                    <a:pt x="133702" y="143948"/>
                  </a:cubicBezTo>
                  <a:lnTo>
                    <a:pt x="194752" y="172832"/>
                  </a:lnTo>
                  <a:cubicBezTo>
                    <a:pt x="198596" y="174660"/>
                    <a:pt x="200976" y="178499"/>
                    <a:pt x="200976" y="182795"/>
                  </a:cubicBezTo>
                  <a:cubicBezTo>
                    <a:pt x="200976" y="186999"/>
                    <a:pt x="198505" y="190838"/>
                    <a:pt x="194661" y="192666"/>
                  </a:cubicBezTo>
                  <a:lnTo>
                    <a:pt x="177911" y="200618"/>
                  </a:lnTo>
                  <a:lnTo>
                    <a:pt x="179467" y="207108"/>
                  </a:lnTo>
                  <a:cubicBezTo>
                    <a:pt x="180107" y="209485"/>
                    <a:pt x="179833" y="211952"/>
                    <a:pt x="178917" y="214146"/>
                  </a:cubicBezTo>
                  <a:lnTo>
                    <a:pt x="171321" y="257106"/>
                  </a:lnTo>
                  <a:cubicBezTo>
                    <a:pt x="170771" y="260397"/>
                    <a:pt x="168758" y="263230"/>
                    <a:pt x="165829" y="264875"/>
                  </a:cubicBezTo>
                  <a:cubicBezTo>
                    <a:pt x="162900" y="266429"/>
                    <a:pt x="159330" y="266612"/>
                    <a:pt x="156310" y="265332"/>
                  </a:cubicBezTo>
                  <a:lnTo>
                    <a:pt x="143496" y="259940"/>
                  </a:lnTo>
                  <a:lnTo>
                    <a:pt x="132787" y="287635"/>
                  </a:lnTo>
                  <a:cubicBezTo>
                    <a:pt x="131322" y="291291"/>
                    <a:pt x="128027" y="293942"/>
                    <a:pt x="124183" y="294490"/>
                  </a:cubicBezTo>
                  <a:cubicBezTo>
                    <a:pt x="120247" y="295130"/>
                    <a:pt x="116403" y="293576"/>
                    <a:pt x="113932" y="290560"/>
                  </a:cubicBezTo>
                  <a:lnTo>
                    <a:pt x="75672" y="242573"/>
                  </a:lnTo>
                  <a:cubicBezTo>
                    <a:pt x="73567" y="239922"/>
                    <a:pt x="72743" y="236357"/>
                    <a:pt x="73659" y="233067"/>
                  </a:cubicBezTo>
                  <a:lnTo>
                    <a:pt x="82354" y="198242"/>
                  </a:lnTo>
                  <a:lnTo>
                    <a:pt x="71645" y="178681"/>
                  </a:lnTo>
                  <a:lnTo>
                    <a:pt x="71645" y="493203"/>
                  </a:lnTo>
                  <a:lnTo>
                    <a:pt x="156584" y="521721"/>
                  </a:lnTo>
                  <a:cubicBezTo>
                    <a:pt x="156493" y="521630"/>
                    <a:pt x="156493" y="521538"/>
                    <a:pt x="156493" y="521447"/>
                  </a:cubicBezTo>
                  <a:lnTo>
                    <a:pt x="128668" y="417795"/>
                  </a:lnTo>
                  <a:lnTo>
                    <a:pt x="83178" y="380319"/>
                  </a:lnTo>
                  <a:cubicBezTo>
                    <a:pt x="78784" y="376754"/>
                    <a:pt x="77869" y="370447"/>
                    <a:pt x="80981" y="365786"/>
                  </a:cubicBezTo>
                  <a:lnTo>
                    <a:pt x="115305" y="314234"/>
                  </a:lnTo>
                  <a:cubicBezTo>
                    <a:pt x="116494" y="312588"/>
                    <a:pt x="118142" y="311217"/>
                    <a:pt x="119973" y="310303"/>
                  </a:cubicBezTo>
                  <a:lnTo>
                    <a:pt x="140475" y="301163"/>
                  </a:lnTo>
                  <a:cubicBezTo>
                    <a:pt x="144136" y="299518"/>
                    <a:pt x="148255" y="299975"/>
                    <a:pt x="151459" y="302260"/>
                  </a:cubicBezTo>
                  <a:lnTo>
                    <a:pt x="186789" y="327762"/>
                  </a:lnTo>
                  <a:cubicBezTo>
                    <a:pt x="189809" y="329955"/>
                    <a:pt x="191549" y="333520"/>
                    <a:pt x="191365" y="337176"/>
                  </a:cubicBezTo>
                  <a:lnTo>
                    <a:pt x="190725" y="349241"/>
                  </a:lnTo>
                  <a:lnTo>
                    <a:pt x="219556" y="374195"/>
                  </a:lnTo>
                  <a:cubicBezTo>
                    <a:pt x="223126" y="377303"/>
                    <a:pt x="224316" y="382238"/>
                    <a:pt x="222485" y="386626"/>
                  </a:cubicBezTo>
                  <a:lnTo>
                    <a:pt x="190725" y="463679"/>
                  </a:lnTo>
                  <a:lnTo>
                    <a:pt x="177819" y="520990"/>
                  </a:lnTo>
                  <a:cubicBezTo>
                    <a:pt x="177178" y="523641"/>
                    <a:pt x="175622" y="525926"/>
                    <a:pt x="173609" y="527388"/>
                  </a:cubicBezTo>
                  <a:lnTo>
                    <a:pt x="192189" y="533695"/>
                  </a:lnTo>
                  <a:lnTo>
                    <a:pt x="363075" y="463040"/>
                  </a:lnTo>
                  <a:cubicBezTo>
                    <a:pt x="364814" y="462217"/>
                    <a:pt x="366827" y="462034"/>
                    <a:pt x="368749" y="462308"/>
                  </a:cubicBezTo>
                  <a:lnTo>
                    <a:pt x="459913" y="474557"/>
                  </a:lnTo>
                  <a:cubicBezTo>
                    <a:pt x="458906" y="472911"/>
                    <a:pt x="458265" y="471083"/>
                    <a:pt x="458174" y="469072"/>
                  </a:cubicBezTo>
                  <a:lnTo>
                    <a:pt x="457990" y="462674"/>
                  </a:lnTo>
                  <a:lnTo>
                    <a:pt x="399412" y="452254"/>
                  </a:lnTo>
                  <a:cubicBezTo>
                    <a:pt x="394561" y="451431"/>
                    <a:pt x="390899" y="447410"/>
                    <a:pt x="390442" y="442474"/>
                  </a:cubicBezTo>
                  <a:lnTo>
                    <a:pt x="385316" y="389276"/>
                  </a:lnTo>
                  <a:cubicBezTo>
                    <a:pt x="385133" y="386991"/>
                    <a:pt x="385591" y="384706"/>
                    <a:pt x="386689" y="382787"/>
                  </a:cubicBezTo>
                  <a:lnTo>
                    <a:pt x="413965" y="335622"/>
                  </a:lnTo>
                  <a:cubicBezTo>
                    <a:pt x="415429" y="332880"/>
                    <a:pt x="418084" y="330961"/>
                    <a:pt x="421104" y="330321"/>
                  </a:cubicBezTo>
                  <a:cubicBezTo>
                    <a:pt x="424125" y="329681"/>
                    <a:pt x="427328" y="330321"/>
                    <a:pt x="429891" y="332149"/>
                  </a:cubicBezTo>
                  <a:lnTo>
                    <a:pt x="444170" y="342478"/>
                  </a:lnTo>
                  <a:lnTo>
                    <a:pt x="483161" y="352898"/>
                  </a:lnTo>
                  <a:cubicBezTo>
                    <a:pt x="486822" y="353903"/>
                    <a:pt x="489751" y="356828"/>
                    <a:pt x="490850" y="360484"/>
                  </a:cubicBezTo>
                  <a:lnTo>
                    <a:pt x="492314" y="365694"/>
                  </a:lnTo>
                  <a:lnTo>
                    <a:pt x="492314" y="156379"/>
                  </a:lnTo>
                  <a:lnTo>
                    <a:pt x="478218" y="197693"/>
                  </a:lnTo>
                  <a:lnTo>
                    <a:pt x="489568" y="231422"/>
                  </a:lnTo>
                  <a:cubicBezTo>
                    <a:pt x="490850" y="235261"/>
                    <a:pt x="489934" y="239465"/>
                    <a:pt x="487097" y="242390"/>
                  </a:cubicBezTo>
                  <a:lnTo>
                    <a:pt x="466686" y="264236"/>
                  </a:lnTo>
                  <a:lnTo>
                    <a:pt x="463482" y="289920"/>
                  </a:lnTo>
                  <a:cubicBezTo>
                    <a:pt x="462842" y="294490"/>
                    <a:pt x="459455" y="298238"/>
                    <a:pt x="454878" y="299243"/>
                  </a:cubicBezTo>
                  <a:cubicBezTo>
                    <a:pt x="450302" y="300249"/>
                    <a:pt x="445634" y="298238"/>
                    <a:pt x="443163" y="294216"/>
                  </a:cubicBezTo>
                  <a:lnTo>
                    <a:pt x="430349" y="273285"/>
                  </a:lnTo>
                  <a:lnTo>
                    <a:pt x="414789" y="300249"/>
                  </a:lnTo>
                  <a:cubicBezTo>
                    <a:pt x="412500" y="304271"/>
                    <a:pt x="408015" y="306373"/>
                    <a:pt x="403530" y="305642"/>
                  </a:cubicBezTo>
                  <a:cubicBezTo>
                    <a:pt x="399046" y="304910"/>
                    <a:pt x="395384" y="301437"/>
                    <a:pt x="394561" y="296958"/>
                  </a:cubicBezTo>
                  <a:lnTo>
                    <a:pt x="386872" y="258660"/>
                  </a:lnTo>
                  <a:lnTo>
                    <a:pt x="367926" y="245041"/>
                  </a:lnTo>
                  <a:lnTo>
                    <a:pt x="359871" y="254273"/>
                  </a:lnTo>
                  <a:cubicBezTo>
                    <a:pt x="357766" y="256649"/>
                    <a:pt x="354745" y="258020"/>
                    <a:pt x="351633" y="258112"/>
                  </a:cubicBezTo>
                  <a:lnTo>
                    <a:pt x="351542" y="258112"/>
                  </a:lnTo>
                  <a:cubicBezTo>
                    <a:pt x="348430" y="258112"/>
                    <a:pt x="345409" y="256741"/>
                    <a:pt x="343396" y="254455"/>
                  </a:cubicBezTo>
                  <a:lnTo>
                    <a:pt x="297540" y="203269"/>
                  </a:lnTo>
                  <a:cubicBezTo>
                    <a:pt x="294061" y="199339"/>
                    <a:pt x="293878" y="193489"/>
                    <a:pt x="296990" y="189376"/>
                  </a:cubicBezTo>
                  <a:lnTo>
                    <a:pt x="304496" y="179413"/>
                  </a:lnTo>
                  <a:lnTo>
                    <a:pt x="267243" y="136910"/>
                  </a:lnTo>
                  <a:cubicBezTo>
                    <a:pt x="264406" y="133711"/>
                    <a:pt x="263674" y="129140"/>
                    <a:pt x="265504" y="125210"/>
                  </a:cubicBezTo>
                  <a:cubicBezTo>
                    <a:pt x="267243" y="121280"/>
                    <a:pt x="271179" y="118720"/>
                    <a:pt x="275481" y="118720"/>
                  </a:cubicBezTo>
                  <a:lnTo>
                    <a:pt x="339277" y="118720"/>
                  </a:lnTo>
                  <a:lnTo>
                    <a:pt x="388154" y="86089"/>
                  </a:lnTo>
                  <a:cubicBezTo>
                    <a:pt x="390442" y="84535"/>
                    <a:pt x="393188" y="83987"/>
                    <a:pt x="395842" y="84352"/>
                  </a:cubicBezTo>
                  <a:lnTo>
                    <a:pt x="492314" y="98337"/>
                  </a:lnTo>
                  <a:lnTo>
                    <a:pt x="492314" y="88466"/>
                  </a:lnTo>
                  <a:close/>
                  <a:moveTo>
                    <a:pt x="360054" y="51721"/>
                  </a:moveTo>
                  <a:lnTo>
                    <a:pt x="504487" y="67717"/>
                  </a:lnTo>
                  <a:cubicBezTo>
                    <a:pt x="510071" y="68357"/>
                    <a:pt x="514281" y="73018"/>
                    <a:pt x="514281" y="78594"/>
                  </a:cubicBezTo>
                  <a:lnTo>
                    <a:pt x="514281" y="110311"/>
                  </a:lnTo>
                  <a:cubicBezTo>
                    <a:pt x="514281" y="110494"/>
                    <a:pt x="514281" y="110768"/>
                    <a:pt x="514281" y="111042"/>
                  </a:cubicBezTo>
                  <a:cubicBezTo>
                    <a:pt x="514281" y="111225"/>
                    <a:pt x="514281" y="111499"/>
                    <a:pt x="514281" y="111774"/>
                  </a:cubicBezTo>
                  <a:lnTo>
                    <a:pt x="514281" y="491466"/>
                  </a:lnTo>
                  <a:cubicBezTo>
                    <a:pt x="514281" y="494574"/>
                    <a:pt x="512908" y="497590"/>
                    <a:pt x="510528" y="499693"/>
                  </a:cubicBezTo>
                  <a:cubicBezTo>
                    <a:pt x="508149" y="501795"/>
                    <a:pt x="504945" y="502709"/>
                    <a:pt x="501833" y="502343"/>
                  </a:cubicBezTo>
                  <a:lnTo>
                    <a:pt x="368749" y="484428"/>
                  </a:lnTo>
                  <a:lnTo>
                    <a:pt x="196766" y="555541"/>
                  </a:lnTo>
                  <a:cubicBezTo>
                    <a:pt x="195484" y="556089"/>
                    <a:pt x="194020" y="556363"/>
                    <a:pt x="192647" y="556363"/>
                  </a:cubicBezTo>
                  <a:cubicBezTo>
                    <a:pt x="191457" y="556363"/>
                    <a:pt x="190267" y="556180"/>
                    <a:pt x="189077" y="555815"/>
                  </a:cubicBezTo>
                  <a:lnTo>
                    <a:pt x="57183" y="511484"/>
                  </a:lnTo>
                  <a:cubicBezTo>
                    <a:pt x="52698" y="510021"/>
                    <a:pt x="49678" y="505817"/>
                    <a:pt x="49678" y="501064"/>
                  </a:cubicBezTo>
                  <a:lnTo>
                    <a:pt x="49678" y="90202"/>
                  </a:lnTo>
                  <a:cubicBezTo>
                    <a:pt x="49678" y="86637"/>
                    <a:pt x="51417" y="83255"/>
                    <a:pt x="54254" y="81245"/>
                  </a:cubicBezTo>
                  <a:cubicBezTo>
                    <a:pt x="57183" y="79142"/>
                    <a:pt x="60845" y="78685"/>
                    <a:pt x="64231" y="79782"/>
                  </a:cubicBezTo>
                  <a:lnTo>
                    <a:pt x="189352" y="123016"/>
                  </a:lnTo>
                  <a:lnTo>
                    <a:pt x="354471" y="52544"/>
                  </a:lnTo>
                  <a:cubicBezTo>
                    <a:pt x="356210" y="51812"/>
                    <a:pt x="358132" y="51538"/>
                    <a:pt x="360054" y="51721"/>
                  </a:cubicBezTo>
                  <a:close/>
                  <a:moveTo>
                    <a:pt x="354282" y="30797"/>
                  </a:moveTo>
                  <a:lnTo>
                    <a:pt x="194027" y="99250"/>
                  </a:lnTo>
                  <a:cubicBezTo>
                    <a:pt x="190549" y="100713"/>
                    <a:pt x="186614" y="100896"/>
                    <a:pt x="183044" y="99616"/>
                  </a:cubicBezTo>
                  <a:lnTo>
                    <a:pt x="30477" y="46882"/>
                  </a:lnTo>
                  <a:lnTo>
                    <a:pt x="30477" y="521672"/>
                  </a:lnTo>
                  <a:lnTo>
                    <a:pt x="193752" y="576416"/>
                  </a:lnTo>
                  <a:lnTo>
                    <a:pt x="367461" y="504581"/>
                  </a:lnTo>
                  <a:cubicBezTo>
                    <a:pt x="369932" y="503576"/>
                    <a:pt x="372678" y="503210"/>
                    <a:pt x="375332" y="503576"/>
                  </a:cubicBezTo>
                  <a:lnTo>
                    <a:pt x="533482" y="524870"/>
                  </a:lnTo>
                  <a:lnTo>
                    <a:pt x="533482" y="50629"/>
                  </a:lnTo>
                  <a:close/>
                  <a:moveTo>
                    <a:pt x="353641" y="88"/>
                  </a:moveTo>
                  <a:lnTo>
                    <a:pt x="550414" y="21931"/>
                  </a:lnTo>
                  <a:cubicBezTo>
                    <a:pt x="558102" y="22754"/>
                    <a:pt x="563959" y="29243"/>
                    <a:pt x="563959" y="37011"/>
                  </a:cubicBezTo>
                  <a:lnTo>
                    <a:pt x="563959" y="542235"/>
                  </a:lnTo>
                  <a:cubicBezTo>
                    <a:pt x="563959" y="546622"/>
                    <a:pt x="562037" y="550826"/>
                    <a:pt x="558742" y="553751"/>
                  </a:cubicBezTo>
                  <a:cubicBezTo>
                    <a:pt x="555447" y="556584"/>
                    <a:pt x="551054" y="557955"/>
                    <a:pt x="546661" y="557315"/>
                  </a:cubicBezTo>
                  <a:lnTo>
                    <a:pt x="375332" y="534284"/>
                  </a:lnTo>
                  <a:lnTo>
                    <a:pt x="200067" y="606759"/>
                  </a:lnTo>
                  <a:cubicBezTo>
                    <a:pt x="198237" y="607582"/>
                    <a:pt x="196223" y="607947"/>
                    <a:pt x="194301" y="607947"/>
                  </a:cubicBezTo>
                  <a:cubicBezTo>
                    <a:pt x="192654" y="607947"/>
                    <a:pt x="191007" y="607673"/>
                    <a:pt x="189451" y="607125"/>
                  </a:cubicBezTo>
                  <a:lnTo>
                    <a:pt x="10434" y="547079"/>
                  </a:lnTo>
                  <a:cubicBezTo>
                    <a:pt x="4210" y="544977"/>
                    <a:pt x="0" y="539128"/>
                    <a:pt x="0" y="532639"/>
                  </a:cubicBezTo>
                  <a:lnTo>
                    <a:pt x="0" y="25496"/>
                  </a:lnTo>
                  <a:cubicBezTo>
                    <a:pt x="0" y="20561"/>
                    <a:pt x="2380" y="15900"/>
                    <a:pt x="6407" y="13066"/>
                  </a:cubicBezTo>
                  <a:cubicBezTo>
                    <a:pt x="10434" y="10233"/>
                    <a:pt x="15559" y="9502"/>
                    <a:pt x="20226" y="11056"/>
                  </a:cubicBezTo>
                  <a:lnTo>
                    <a:pt x="187437" y="68908"/>
                  </a:lnTo>
                  <a:lnTo>
                    <a:pt x="345953" y="1185"/>
                  </a:lnTo>
                  <a:cubicBezTo>
                    <a:pt x="348333" y="180"/>
                    <a:pt x="350987" y="-186"/>
                    <a:pt x="353641" y="88"/>
                  </a:cubicBezTo>
                  <a:close/>
                </a:path>
              </a:pathLst>
            </a:custGeom>
            <a:solidFill>
              <a:schemeClr val="bg1"/>
            </a:solidFill>
            <a:ln>
              <a:noFill/>
            </a:ln>
          </p:spPr>
        </p:sp>
        <p:sp>
          <p:nvSpPr>
            <p:cNvPr id="45" name="user_150795">
              <a:extLst>
                <a:ext uri="{FF2B5EF4-FFF2-40B4-BE49-F238E27FC236}">
                  <a16:creationId xmlns:a16="http://schemas.microsoft.com/office/drawing/2014/main" id="{07AF9AD5-6425-417E-8A90-F585D82E256E}"/>
                </a:ext>
              </a:extLst>
            </p:cNvPr>
            <p:cNvSpPr>
              <a:spLocks noChangeAspect="1"/>
            </p:cNvSpPr>
            <p:nvPr/>
          </p:nvSpPr>
          <p:spPr bwMode="auto">
            <a:xfrm>
              <a:off x="8100392" y="1563638"/>
              <a:ext cx="358814" cy="360000"/>
            </a:xfrm>
            <a:custGeom>
              <a:avLst/>
              <a:gdLst>
                <a:gd name="connsiteX0" fmla="*/ 366463 w 602382"/>
                <a:gd name="connsiteY0" fmla="*/ 522972 h 604373"/>
                <a:gd name="connsiteX1" fmla="*/ 353547 w 602382"/>
                <a:gd name="connsiteY1" fmla="*/ 571329 h 604373"/>
                <a:gd name="connsiteX2" fmla="*/ 401175 w 602382"/>
                <a:gd name="connsiteY2" fmla="*/ 557628 h 604373"/>
                <a:gd name="connsiteX3" fmla="*/ 486744 w 602382"/>
                <a:gd name="connsiteY3" fmla="*/ 392407 h 604373"/>
                <a:gd name="connsiteX4" fmla="*/ 376150 w 602382"/>
                <a:gd name="connsiteY4" fmla="*/ 502823 h 604373"/>
                <a:gd name="connsiteX5" fmla="*/ 422164 w 602382"/>
                <a:gd name="connsiteY5" fmla="*/ 547956 h 604373"/>
                <a:gd name="connsiteX6" fmla="*/ 531950 w 602382"/>
                <a:gd name="connsiteY6" fmla="*/ 438346 h 604373"/>
                <a:gd name="connsiteX7" fmla="*/ 531950 w 602382"/>
                <a:gd name="connsiteY7" fmla="*/ 347273 h 604373"/>
                <a:gd name="connsiteX8" fmla="*/ 502082 w 602382"/>
                <a:gd name="connsiteY8" fmla="*/ 377094 h 604373"/>
                <a:gd name="connsiteX9" fmla="*/ 547288 w 602382"/>
                <a:gd name="connsiteY9" fmla="*/ 423033 h 604373"/>
                <a:gd name="connsiteX10" fmla="*/ 577964 w 602382"/>
                <a:gd name="connsiteY10" fmla="*/ 392407 h 604373"/>
                <a:gd name="connsiteX11" fmla="*/ 577964 w 602382"/>
                <a:gd name="connsiteY11" fmla="*/ 377900 h 604373"/>
                <a:gd name="connsiteX12" fmla="*/ 547288 w 602382"/>
                <a:gd name="connsiteY12" fmla="*/ 347273 h 604373"/>
                <a:gd name="connsiteX13" fmla="*/ 531950 w 602382"/>
                <a:gd name="connsiteY13" fmla="*/ 347273 h 604373"/>
                <a:gd name="connsiteX14" fmla="*/ 540023 w 602382"/>
                <a:gd name="connsiteY14" fmla="*/ 322893 h 604373"/>
                <a:gd name="connsiteX15" fmla="*/ 562626 w 602382"/>
                <a:gd name="connsiteY15" fmla="*/ 331960 h 604373"/>
                <a:gd name="connsiteX16" fmla="*/ 593301 w 602382"/>
                <a:gd name="connsiteY16" fmla="*/ 362587 h 604373"/>
                <a:gd name="connsiteX17" fmla="*/ 593301 w 602382"/>
                <a:gd name="connsiteY17" fmla="*/ 407720 h 604373"/>
                <a:gd name="connsiteX18" fmla="*/ 427814 w 602382"/>
                <a:gd name="connsiteY18" fmla="*/ 572941 h 604373"/>
                <a:gd name="connsiteX19" fmla="*/ 343860 w 602382"/>
                <a:gd name="connsiteY19" fmla="*/ 595507 h 604373"/>
                <a:gd name="connsiteX20" fmla="*/ 338209 w 602382"/>
                <a:gd name="connsiteY20" fmla="*/ 601149 h 604373"/>
                <a:gd name="connsiteX21" fmla="*/ 330944 w 602382"/>
                <a:gd name="connsiteY21" fmla="*/ 604373 h 604373"/>
                <a:gd name="connsiteX22" fmla="*/ 322872 w 602382"/>
                <a:gd name="connsiteY22" fmla="*/ 601149 h 604373"/>
                <a:gd name="connsiteX23" fmla="*/ 322872 w 602382"/>
                <a:gd name="connsiteY23" fmla="*/ 586642 h 604373"/>
                <a:gd name="connsiteX24" fmla="*/ 328522 w 602382"/>
                <a:gd name="connsiteY24" fmla="*/ 581000 h 604373"/>
                <a:gd name="connsiteX25" fmla="*/ 351125 w 602382"/>
                <a:gd name="connsiteY25" fmla="*/ 497181 h 604373"/>
                <a:gd name="connsiteX26" fmla="*/ 517420 w 602382"/>
                <a:gd name="connsiteY26" fmla="*/ 331960 h 604373"/>
                <a:gd name="connsiteX27" fmla="*/ 540023 w 602382"/>
                <a:gd name="connsiteY27" fmla="*/ 322893 h 604373"/>
                <a:gd name="connsiteX28" fmla="*/ 295435 w 602382"/>
                <a:gd name="connsiteY28" fmla="*/ 0 h 604373"/>
                <a:gd name="connsiteX29" fmla="*/ 591677 w 602382"/>
                <a:gd name="connsiteY29" fmla="*/ 295723 h 604373"/>
                <a:gd name="connsiteX30" fmla="*/ 590870 w 602382"/>
                <a:gd name="connsiteY30" fmla="*/ 315062 h 604373"/>
                <a:gd name="connsiteX31" fmla="*/ 585220 w 602382"/>
                <a:gd name="connsiteY31" fmla="*/ 308615 h 604373"/>
                <a:gd name="connsiteX32" fmla="*/ 569883 w 602382"/>
                <a:gd name="connsiteY32" fmla="*/ 297334 h 604373"/>
                <a:gd name="connsiteX33" fmla="*/ 569883 w 602382"/>
                <a:gd name="connsiteY33" fmla="*/ 295723 h 604373"/>
                <a:gd name="connsiteX34" fmla="*/ 295435 w 602382"/>
                <a:gd name="connsiteY34" fmla="*/ 21756 h 604373"/>
                <a:gd name="connsiteX35" fmla="*/ 20987 w 602382"/>
                <a:gd name="connsiteY35" fmla="*/ 295723 h 604373"/>
                <a:gd name="connsiteX36" fmla="*/ 108972 w 602382"/>
                <a:gd name="connsiteY36" fmla="*/ 495557 h 604373"/>
                <a:gd name="connsiteX37" fmla="*/ 129152 w 602382"/>
                <a:gd name="connsiteY37" fmla="*/ 481053 h 604373"/>
                <a:gd name="connsiteX38" fmla="*/ 228438 w 602382"/>
                <a:gd name="connsiteY38" fmla="*/ 438347 h 604373"/>
                <a:gd name="connsiteX39" fmla="*/ 233281 w 602382"/>
                <a:gd name="connsiteY39" fmla="*/ 429483 h 604373"/>
                <a:gd name="connsiteX40" fmla="*/ 167898 w 602382"/>
                <a:gd name="connsiteY40" fmla="*/ 429483 h 604373"/>
                <a:gd name="connsiteX41" fmla="*/ 119466 w 602382"/>
                <a:gd name="connsiteY41" fmla="*/ 418202 h 604373"/>
                <a:gd name="connsiteX42" fmla="*/ 101707 w 602382"/>
                <a:gd name="connsiteY42" fmla="*/ 401281 h 604373"/>
                <a:gd name="connsiteX43" fmla="*/ 106551 w 602382"/>
                <a:gd name="connsiteY43" fmla="*/ 381136 h 604373"/>
                <a:gd name="connsiteX44" fmla="*/ 169512 w 602382"/>
                <a:gd name="connsiteY44" fmla="*/ 216756 h 604373"/>
                <a:gd name="connsiteX45" fmla="*/ 291399 w 602382"/>
                <a:gd name="connsiteY45" fmla="*/ 95083 h 604373"/>
                <a:gd name="connsiteX46" fmla="*/ 409250 w 602382"/>
                <a:gd name="connsiteY46" fmla="*/ 170021 h 604373"/>
                <a:gd name="connsiteX47" fmla="*/ 422165 w 602382"/>
                <a:gd name="connsiteY47" fmla="*/ 228843 h 604373"/>
                <a:gd name="connsiteX48" fmla="*/ 456875 w 602382"/>
                <a:gd name="connsiteY48" fmla="*/ 345682 h 604373"/>
                <a:gd name="connsiteX49" fmla="*/ 372926 w 602382"/>
                <a:gd name="connsiteY49" fmla="*/ 429483 h 604373"/>
                <a:gd name="connsiteX50" fmla="*/ 371312 w 602382"/>
                <a:gd name="connsiteY50" fmla="*/ 431900 h 604373"/>
                <a:gd name="connsiteX51" fmla="*/ 322880 w 602382"/>
                <a:gd name="connsiteY51" fmla="*/ 480248 h 604373"/>
                <a:gd name="connsiteX52" fmla="*/ 292206 w 602382"/>
                <a:gd name="connsiteY52" fmla="*/ 590640 h 604373"/>
                <a:gd name="connsiteX53" fmla="*/ 273641 w 602382"/>
                <a:gd name="connsiteY53" fmla="*/ 589834 h 604373"/>
                <a:gd name="connsiteX54" fmla="*/ 260726 w 602382"/>
                <a:gd name="connsiteY54" fmla="*/ 589028 h 604373"/>
                <a:gd name="connsiteX55" fmla="*/ 249425 w 602382"/>
                <a:gd name="connsiteY55" fmla="*/ 587417 h 604373"/>
                <a:gd name="connsiteX56" fmla="*/ 101707 w 602382"/>
                <a:gd name="connsiteY56" fmla="*/ 519731 h 604373"/>
                <a:gd name="connsiteX57" fmla="*/ 94443 w 602382"/>
                <a:gd name="connsiteY57" fmla="*/ 513285 h 604373"/>
                <a:gd name="connsiteX58" fmla="*/ 95250 w 602382"/>
                <a:gd name="connsiteY58" fmla="*/ 512479 h 604373"/>
                <a:gd name="connsiteX59" fmla="*/ 0 w 602382"/>
                <a:gd name="connsiteY59" fmla="*/ 295723 h 604373"/>
                <a:gd name="connsiteX60" fmla="*/ 295435 w 602382"/>
                <a:gd name="connsiteY60" fmla="*/ 0 h 60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2382" h="604373">
                  <a:moveTo>
                    <a:pt x="366463" y="522972"/>
                  </a:moveTo>
                  <a:lnTo>
                    <a:pt x="353547" y="571329"/>
                  </a:lnTo>
                  <a:lnTo>
                    <a:pt x="401175" y="557628"/>
                  </a:lnTo>
                  <a:close/>
                  <a:moveTo>
                    <a:pt x="486744" y="392407"/>
                  </a:moveTo>
                  <a:lnTo>
                    <a:pt x="376150" y="502823"/>
                  </a:lnTo>
                  <a:lnTo>
                    <a:pt x="422164" y="547956"/>
                  </a:lnTo>
                  <a:lnTo>
                    <a:pt x="531950" y="438346"/>
                  </a:lnTo>
                  <a:close/>
                  <a:moveTo>
                    <a:pt x="531950" y="347273"/>
                  </a:moveTo>
                  <a:lnTo>
                    <a:pt x="502082" y="377094"/>
                  </a:lnTo>
                  <a:lnTo>
                    <a:pt x="547288" y="423033"/>
                  </a:lnTo>
                  <a:lnTo>
                    <a:pt x="577964" y="392407"/>
                  </a:lnTo>
                  <a:cubicBezTo>
                    <a:pt x="582000" y="388377"/>
                    <a:pt x="582000" y="381930"/>
                    <a:pt x="577964" y="377900"/>
                  </a:cubicBezTo>
                  <a:lnTo>
                    <a:pt x="547288" y="347273"/>
                  </a:lnTo>
                  <a:cubicBezTo>
                    <a:pt x="543252" y="343244"/>
                    <a:pt x="535986" y="343244"/>
                    <a:pt x="531950" y="347273"/>
                  </a:cubicBezTo>
                  <a:close/>
                  <a:moveTo>
                    <a:pt x="540023" y="322893"/>
                  </a:moveTo>
                  <a:cubicBezTo>
                    <a:pt x="548297" y="322893"/>
                    <a:pt x="556571" y="325916"/>
                    <a:pt x="562626" y="331960"/>
                  </a:cubicBezTo>
                  <a:lnTo>
                    <a:pt x="593301" y="362587"/>
                  </a:lnTo>
                  <a:cubicBezTo>
                    <a:pt x="605410" y="374676"/>
                    <a:pt x="605410" y="394825"/>
                    <a:pt x="593301" y="407720"/>
                  </a:cubicBezTo>
                  <a:lnTo>
                    <a:pt x="427814" y="572941"/>
                  </a:lnTo>
                  <a:lnTo>
                    <a:pt x="343860" y="595507"/>
                  </a:lnTo>
                  <a:lnTo>
                    <a:pt x="338209" y="601149"/>
                  </a:lnTo>
                  <a:cubicBezTo>
                    <a:pt x="335788" y="603567"/>
                    <a:pt x="333366" y="604373"/>
                    <a:pt x="330944" y="604373"/>
                  </a:cubicBezTo>
                  <a:cubicBezTo>
                    <a:pt x="327715" y="604373"/>
                    <a:pt x="325293" y="603567"/>
                    <a:pt x="322872" y="601149"/>
                  </a:cubicBezTo>
                  <a:cubicBezTo>
                    <a:pt x="318835" y="597119"/>
                    <a:pt x="318835" y="590672"/>
                    <a:pt x="322872" y="586642"/>
                  </a:cubicBezTo>
                  <a:lnTo>
                    <a:pt x="328522" y="581000"/>
                  </a:lnTo>
                  <a:lnTo>
                    <a:pt x="351125" y="497181"/>
                  </a:lnTo>
                  <a:lnTo>
                    <a:pt x="517420" y="331960"/>
                  </a:lnTo>
                  <a:cubicBezTo>
                    <a:pt x="523474" y="325916"/>
                    <a:pt x="531748" y="322893"/>
                    <a:pt x="540023" y="322893"/>
                  </a:cubicBezTo>
                  <a:close/>
                  <a:moveTo>
                    <a:pt x="295435" y="0"/>
                  </a:moveTo>
                  <a:cubicBezTo>
                    <a:pt x="459297" y="0"/>
                    <a:pt x="591677" y="132149"/>
                    <a:pt x="591677" y="295723"/>
                  </a:cubicBezTo>
                  <a:cubicBezTo>
                    <a:pt x="591677" y="302169"/>
                    <a:pt x="591677" y="308615"/>
                    <a:pt x="590870" y="315062"/>
                  </a:cubicBezTo>
                  <a:lnTo>
                    <a:pt x="585220" y="308615"/>
                  </a:lnTo>
                  <a:cubicBezTo>
                    <a:pt x="580376" y="304587"/>
                    <a:pt x="575533" y="300558"/>
                    <a:pt x="569883" y="297334"/>
                  </a:cubicBezTo>
                  <a:cubicBezTo>
                    <a:pt x="569883" y="297334"/>
                    <a:pt x="569883" y="296529"/>
                    <a:pt x="569883" y="295723"/>
                  </a:cubicBezTo>
                  <a:cubicBezTo>
                    <a:pt x="569883" y="144235"/>
                    <a:pt x="447189" y="21756"/>
                    <a:pt x="295435" y="21756"/>
                  </a:cubicBezTo>
                  <a:cubicBezTo>
                    <a:pt x="144489" y="21756"/>
                    <a:pt x="20987" y="144235"/>
                    <a:pt x="20987" y="295723"/>
                  </a:cubicBezTo>
                  <a:cubicBezTo>
                    <a:pt x="20987" y="374690"/>
                    <a:pt x="54890" y="445599"/>
                    <a:pt x="108972" y="495557"/>
                  </a:cubicBezTo>
                  <a:cubicBezTo>
                    <a:pt x="114623" y="489917"/>
                    <a:pt x="121887" y="484276"/>
                    <a:pt x="129152" y="481053"/>
                  </a:cubicBezTo>
                  <a:lnTo>
                    <a:pt x="228438" y="438347"/>
                  </a:lnTo>
                  <a:cubicBezTo>
                    <a:pt x="229245" y="437541"/>
                    <a:pt x="231666" y="433512"/>
                    <a:pt x="233281" y="429483"/>
                  </a:cubicBezTo>
                  <a:lnTo>
                    <a:pt x="167898" y="429483"/>
                  </a:lnTo>
                  <a:cubicBezTo>
                    <a:pt x="166283" y="429483"/>
                    <a:pt x="140453" y="427066"/>
                    <a:pt x="119466" y="418202"/>
                  </a:cubicBezTo>
                  <a:cubicBezTo>
                    <a:pt x="109779" y="414173"/>
                    <a:pt x="104129" y="408533"/>
                    <a:pt x="101707" y="401281"/>
                  </a:cubicBezTo>
                  <a:cubicBezTo>
                    <a:pt x="100093" y="394834"/>
                    <a:pt x="101707" y="387582"/>
                    <a:pt x="106551" y="381136"/>
                  </a:cubicBezTo>
                  <a:cubicBezTo>
                    <a:pt x="125116" y="354545"/>
                    <a:pt x="168705" y="286053"/>
                    <a:pt x="169512" y="216756"/>
                  </a:cubicBezTo>
                  <a:cubicBezTo>
                    <a:pt x="169512" y="215144"/>
                    <a:pt x="173548" y="95888"/>
                    <a:pt x="291399" y="95083"/>
                  </a:cubicBezTo>
                  <a:cubicBezTo>
                    <a:pt x="360818" y="95083"/>
                    <a:pt x="393913" y="136178"/>
                    <a:pt x="409250" y="170021"/>
                  </a:cubicBezTo>
                  <a:cubicBezTo>
                    <a:pt x="416515" y="186136"/>
                    <a:pt x="420551" y="205475"/>
                    <a:pt x="422165" y="228843"/>
                  </a:cubicBezTo>
                  <a:cubicBezTo>
                    <a:pt x="425394" y="271549"/>
                    <a:pt x="440731" y="312644"/>
                    <a:pt x="456875" y="345682"/>
                  </a:cubicBezTo>
                  <a:lnTo>
                    <a:pt x="372926" y="429483"/>
                  </a:lnTo>
                  <a:lnTo>
                    <a:pt x="371312" y="431900"/>
                  </a:lnTo>
                  <a:lnTo>
                    <a:pt x="322880" y="480248"/>
                  </a:lnTo>
                  <a:lnTo>
                    <a:pt x="292206" y="590640"/>
                  </a:lnTo>
                  <a:cubicBezTo>
                    <a:pt x="285749" y="590640"/>
                    <a:pt x="280098" y="590640"/>
                    <a:pt x="273641" y="589834"/>
                  </a:cubicBezTo>
                  <a:cubicBezTo>
                    <a:pt x="269605" y="589834"/>
                    <a:pt x="264762" y="589028"/>
                    <a:pt x="260726" y="589028"/>
                  </a:cubicBezTo>
                  <a:cubicBezTo>
                    <a:pt x="256690" y="588223"/>
                    <a:pt x="253461" y="587417"/>
                    <a:pt x="249425" y="587417"/>
                  </a:cubicBezTo>
                  <a:cubicBezTo>
                    <a:pt x="195342" y="578553"/>
                    <a:pt x="143682" y="555991"/>
                    <a:pt x="101707" y="519731"/>
                  </a:cubicBezTo>
                  <a:lnTo>
                    <a:pt x="94443" y="513285"/>
                  </a:lnTo>
                  <a:lnTo>
                    <a:pt x="95250" y="512479"/>
                  </a:lnTo>
                  <a:cubicBezTo>
                    <a:pt x="36324" y="458491"/>
                    <a:pt x="0" y="381136"/>
                    <a:pt x="0" y="295723"/>
                  </a:cubicBezTo>
                  <a:cubicBezTo>
                    <a:pt x="0" y="132149"/>
                    <a:pt x="132381" y="0"/>
                    <a:pt x="295435" y="0"/>
                  </a:cubicBezTo>
                  <a:close/>
                </a:path>
              </a:pathLst>
            </a:custGeom>
            <a:solidFill>
              <a:schemeClr val="bg1"/>
            </a:solidFill>
            <a:ln>
              <a:noFill/>
            </a:ln>
          </p:spPr>
        </p:sp>
      </p:grpSp>
    </p:spTree>
    <p:extLst>
      <p:ext uri="{BB962C8B-B14F-4D97-AF65-F5344CB8AC3E}">
        <p14:creationId xmlns:p14="http://schemas.microsoft.com/office/powerpoint/2010/main" val="189629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A2401D9-54C6-41D3-A4F1-150016CE34E5}"/>
              </a:ext>
            </a:extLst>
          </p:cNvPr>
          <p:cNvSpPr/>
          <p:nvPr/>
        </p:nvSpPr>
        <p:spPr>
          <a:xfrm rot="18886974">
            <a:off x="496161" y="1591798"/>
            <a:ext cx="5006634" cy="4989078"/>
          </a:xfrm>
          <a:custGeom>
            <a:avLst/>
            <a:gdLst>
              <a:gd name="connsiteX0" fmla="*/ 77905 w 4625865"/>
              <a:gd name="connsiteY0" fmla="*/ 691004 h 4625865"/>
              <a:gd name="connsiteX1" fmla="*/ 77905 w 4625865"/>
              <a:gd name="connsiteY1" fmla="*/ 2441659 h 4625865"/>
              <a:gd name="connsiteX2" fmla="*/ 0 w 4625865"/>
              <a:gd name="connsiteY2" fmla="*/ 2363161 h 4625865"/>
              <a:gd name="connsiteX3" fmla="*/ 0 w 4625865"/>
              <a:gd name="connsiteY3" fmla="*/ 768321 h 4625865"/>
              <a:gd name="connsiteX4" fmla="*/ 4625865 w 4625865"/>
              <a:gd name="connsiteY4" fmla="*/ 0 h 4625865"/>
              <a:gd name="connsiteX5" fmla="*/ 4625865 w 4625865"/>
              <a:gd name="connsiteY5" fmla="*/ 4625865 h 4625865"/>
              <a:gd name="connsiteX6" fmla="*/ 2245622 w 4625865"/>
              <a:gd name="connsiteY6" fmla="*/ 4625865 h 4625865"/>
              <a:gd name="connsiteX7" fmla="*/ 2168304 w 4625865"/>
              <a:gd name="connsiteY7" fmla="*/ 4547959 h 4625865"/>
              <a:gd name="connsiteX8" fmla="*/ 4547960 w 4625865"/>
              <a:gd name="connsiteY8" fmla="*/ 4547959 h 4625865"/>
              <a:gd name="connsiteX9" fmla="*/ 4547960 w 4625865"/>
              <a:gd name="connsiteY9" fmla="*/ 77905 h 4625865"/>
              <a:gd name="connsiteX10" fmla="*/ 695668 w 4625865"/>
              <a:gd name="connsiteY10" fmla="*/ 77905 h 4625865"/>
              <a:gd name="connsiteX11" fmla="*/ 774165 w 4625865"/>
              <a:gd name="connsiteY11" fmla="*/ 0 h 462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5865" h="4625865">
                <a:moveTo>
                  <a:pt x="77905" y="691004"/>
                </a:moveTo>
                <a:lnTo>
                  <a:pt x="77905" y="2441659"/>
                </a:lnTo>
                <a:lnTo>
                  <a:pt x="0" y="2363161"/>
                </a:lnTo>
                <a:lnTo>
                  <a:pt x="0" y="768321"/>
                </a:lnTo>
                <a:close/>
                <a:moveTo>
                  <a:pt x="4625865" y="0"/>
                </a:moveTo>
                <a:lnTo>
                  <a:pt x="4625865" y="4625865"/>
                </a:lnTo>
                <a:lnTo>
                  <a:pt x="2245622" y="4625865"/>
                </a:lnTo>
                <a:lnTo>
                  <a:pt x="2168304" y="4547959"/>
                </a:lnTo>
                <a:lnTo>
                  <a:pt x="4547960" y="4547959"/>
                </a:lnTo>
                <a:lnTo>
                  <a:pt x="4547960" y="77905"/>
                </a:lnTo>
                <a:lnTo>
                  <a:pt x="695668" y="77905"/>
                </a:lnTo>
                <a:lnTo>
                  <a:pt x="77416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占位符 7">
            <a:extLst>
              <a:ext uri="{FF2B5EF4-FFF2-40B4-BE49-F238E27FC236}">
                <a16:creationId xmlns:a16="http://schemas.microsoft.com/office/drawing/2014/main" id="{6FD2BCDE-2B30-47F9-B397-D0979E51F30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134" r="9134"/>
          <a:stretch>
            <a:fillRect/>
          </a:stretch>
        </p:blipFill>
        <p:spPr>
          <a:xfrm>
            <a:off x="1" y="908262"/>
            <a:ext cx="6265787" cy="4913611"/>
          </a:xfrm>
        </p:spPr>
      </p:pic>
      <p:sp>
        <p:nvSpPr>
          <p:cNvPr id="9" name="等腰三角形 8">
            <a:extLst>
              <a:ext uri="{FF2B5EF4-FFF2-40B4-BE49-F238E27FC236}">
                <a16:creationId xmlns:a16="http://schemas.microsoft.com/office/drawing/2014/main" id="{B050FA5E-FFD8-42A0-937C-91FD1DAB2C7C}"/>
              </a:ext>
            </a:extLst>
          </p:cNvPr>
          <p:cNvSpPr/>
          <p:nvPr/>
        </p:nvSpPr>
        <p:spPr>
          <a:xfrm flipV="1">
            <a:off x="4180396" y="552322"/>
            <a:ext cx="3516877" cy="1705152"/>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a:extLst>
              <a:ext uri="{FF2B5EF4-FFF2-40B4-BE49-F238E27FC236}">
                <a16:creationId xmlns:a16="http://schemas.microsoft.com/office/drawing/2014/main" id="{C8CF8D56-0B21-4F50-AECA-2EBBEAD94A8D}"/>
              </a:ext>
            </a:extLst>
          </p:cNvPr>
          <p:cNvSpPr/>
          <p:nvPr/>
        </p:nvSpPr>
        <p:spPr>
          <a:xfrm>
            <a:off x="5224537" y="761092"/>
            <a:ext cx="1428596" cy="1036117"/>
          </a:xfrm>
          <a:prstGeom prst="rect">
            <a:avLst/>
          </a:prstGeom>
        </p:spPr>
        <p:txBody>
          <a:bodyPr wrap="none">
            <a:spAutoFit/>
          </a:bodyPr>
          <a:lstStyle/>
          <a:p>
            <a:pPr algn="ctr"/>
            <a:r>
              <a:rPr lang="zh-CN" altLang="en-US" sz="3733" b="1" dirty="0">
                <a:solidFill>
                  <a:schemeClr val="bg1"/>
                </a:solidFill>
                <a:latin typeface="微软雅黑" panose="020B0503020204020204" pitchFamily="34" charset="-122"/>
                <a:ea typeface="微软雅黑" panose="020B0503020204020204" pitchFamily="34" charset="-122"/>
              </a:rPr>
              <a:t>目  录</a:t>
            </a:r>
            <a:endParaRPr lang="en-US" altLang="zh-CN" sz="3733" b="1" dirty="0">
              <a:solidFill>
                <a:schemeClr val="bg1"/>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微软雅黑" panose="020B0503020204020204" pitchFamily="34" charset="-122"/>
                <a:ea typeface="微软雅黑" panose="020B0503020204020204" pitchFamily="34" charset="-122"/>
              </a:rPr>
              <a:t>content</a:t>
            </a:r>
            <a:endParaRPr lang="zh-CN" altLang="en-US" sz="2400" dirty="0">
              <a:solidFill>
                <a:schemeClr val="bg1"/>
              </a:solidFill>
            </a:endParaRPr>
          </a:p>
        </p:txBody>
      </p:sp>
      <p:grpSp>
        <p:nvGrpSpPr>
          <p:cNvPr id="7" name="组合 6">
            <a:extLst>
              <a:ext uri="{FF2B5EF4-FFF2-40B4-BE49-F238E27FC236}">
                <a16:creationId xmlns:a16="http://schemas.microsoft.com/office/drawing/2014/main" id="{0106F217-CFFA-423C-8AB9-8639B9B7D87A}"/>
              </a:ext>
            </a:extLst>
          </p:cNvPr>
          <p:cNvGrpSpPr/>
          <p:nvPr/>
        </p:nvGrpSpPr>
        <p:grpSpPr>
          <a:xfrm>
            <a:off x="7164514" y="3123954"/>
            <a:ext cx="4162472" cy="957095"/>
            <a:chOff x="4905082" y="1136193"/>
            <a:chExt cx="3121855" cy="717821"/>
          </a:xfrm>
        </p:grpSpPr>
        <p:grpSp>
          <p:nvGrpSpPr>
            <p:cNvPr id="5" name="组合 4">
              <a:extLst>
                <a:ext uri="{FF2B5EF4-FFF2-40B4-BE49-F238E27FC236}">
                  <a16:creationId xmlns:a16="http://schemas.microsoft.com/office/drawing/2014/main" id="{1EA1E35A-A0D4-4061-8E30-2B5AA89E5E87}"/>
                </a:ext>
              </a:extLst>
            </p:cNvPr>
            <p:cNvGrpSpPr/>
            <p:nvPr/>
          </p:nvGrpSpPr>
          <p:grpSpPr>
            <a:xfrm>
              <a:off x="4905082" y="1136193"/>
              <a:ext cx="846002" cy="717821"/>
              <a:chOff x="4905082" y="1136193"/>
              <a:chExt cx="846002" cy="717821"/>
            </a:xfrm>
          </p:grpSpPr>
          <p:sp>
            <p:nvSpPr>
              <p:cNvPr id="2" name="菱形 1">
                <a:extLst>
                  <a:ext uri="{FF2B5EF4-FFF2-40B4-BE49-F238E27FC236}">
                    <a16:creationId xmlns:a16="http://schemas.microsoft.com/office/drawing/2014/main" id="{1E562966-5114-4F6F-BAF6-E0B7BD7154CE}"/>
                  </a:ext>
                </a:extLst>
              </p:cNvPr>
              <p:cNvSpPr/>
              <p:nvPr/>
            </p:nvSpPr>
            <p:spPr>
              <a:xfrm>
                <a:off x="4905082" y="1136193"/>
                <a:ext cx="701483" cy="71782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3" name="矩形 2">
                <a:extLst>
                  <a:ext uri="{FF2B5EF4-FFF2-40B4-BE49-F238E27FC236}">
                    <a16:creationId xmlns:a16="http://schemas.microsoft.com/office/drawing/2014/main" id="{5DEB23E1-8ACC-4AB1-94C1-13A8A40107BD}"/>
                  </a:ext>
                </a:extLst>
              </p:cNvPr>
              <p:cNvSpPr/>
              <p:nvPr/>
            </p:nvSpPr>
            <p:spPr>
              <a:xfrm>
                <a:off x="4984002" y="1247834"/>
                <a:ext cx="767082" cy="530914"/>
              </a:xfrm>
              <a:prstGeom prst="rect">
                <a:avLst/>
              </a:prstGeom>
            </p:spPr>
            <p:txBody>
              <a:bodyPr wrap="square">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02</a:t>
                </a:r>
                <a:endParaRPr lang="zh-CN" altLang="en-US" sz="4000" dirty="0"/>
              </a:p>
            </p:txBody>
          </p:sp>
        </p:grpSp>
        <p:sp>
          <p:nvSpPr>
            <p:cNvPr id="6" name="矩形 5">
              <a:extLst>
                <a:ext uri="{FF2B5EF4-FFF2-40B4-BE49-F238E27FC236}">
                  <a16:creationId xmlns:a16="http://schemas.microsoft.com/office/drawing/2014/main" id="{59932855-F6D9-494B-BEDA-B1DECCA711FA}"/>
                </a:ext>
              </a:extLst>
            </p:cNvPr>
            <p:cNvSpPr/>
            <p:nvPr/>
          </p:nvSpPr>
          <p:spPr>
            <a:xfrm>
              <a:off x="5580112" y="1203598"/>
              <a:ext cx="2446825" cy="530914"/>
            </a:xfrm>
            <a:prstGeom prst="rect">
              <a:avLst/>
            </a:prstGeom>
          </p:spPr>
          <p:txBody>
            <a:bodyPr wrap="none">
              <a:spAutoFit/>
            </a:bodyPr>
            <a:lstStyle/>
            <a:p>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公司发展历程</a:t>
              </a:r>
              <a:endParaRPr lang="zh-CN" altLang="en-US" sz="4000" dirty="0"/>
            </a:p>
          </p:txBody>
        </p:sp>
      </p:grpSp>
    </p:spTree>
    <p:extLst>
      <p:ext uri="{BB962C8B-B14F-4D97-AF65-F5344CB8AC3E}">
        <p14:creationId xmlns:p14="http://schemas.microsoft.com/office/powerpoint/2010/main" val="378951179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p:cTn id="24"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10">
                                            <p:txEl>
                                              <p:pRg st="0" end="0"/>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 calcmode="lin" valueType="num">
                                      <p:cBhvr>
                                        <p:cTn id="30"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1" end="1"/>
                                            </p:txEl>
                                          </p:spTgt>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99481D1-FBB7-47A6-9DA0-B2DC666E375B}" type="slidenum">
              <a:rPr lang="zh-CN" altLang="en-US" smtClean="0"/>
              <a:pPr>
                <a:defRPr/>
              </a:pPr>
              <a:t>6</a:t>
            </a:fld>
            <a:endParaRPr lang="zh-CN" altLang="en-US" dirty="0"/>
          </a:p>
        </p:txBody>
      </p:sp>
      <p:pic>
        <p:nvPicPr>
          <p:cNvPr id="10" name="图片 9">
            <a:extLst>
              <a:ext uri="{FF2B5EF4-FFF2-40B4-BE49-F238E27FC236}">
                <a16:creationId xmlns:a16="http://schemas.microsoft.com/office/drawing/2014/main" id="{B6336105-612E-4D55-A821-AD30A6B89865}"/>
              </a:ext>
            </a:extLst>
          </p:cNvPr>
          <p:cNvPicPr>
            <a:picLocks noChangeAspect="1"/>
          </p:cNvPicPr>
          <p:nvPr/>
        </p:nvPicPr>
        <p:blipFill>
          <a:blip r:embed="rId2"/>
          <a:stretch>
            <a:fillRect/>
          </a:stretch>
        </p:blipFill>
        <p:spPr>
          <a:xfrm>
            <a:off x="805981" y="1527977"/>
            <a:ext cx="10580038" cy="3535269"/>
          </a:xfrm>
          <a:prstGeom prst="rect">
            <a:avLst/>
          </a:prstGeom>
        </p:spPr>
      </p:pic>
      <p:sp>
        <p:nvSpPr>
          <p:cNvPr id="11" name="文本框 10">
            <a:extLst>
              <a:ext uri="{FF2B5EF4-FFF2-40B4-BE49-F238E27FC236}">
                <a16:creationId xmlns:a16="http://schemas.microsoft.com/office/drawing/2014/main" id="{195E5896-0C87-4639-A759-69DC2A56C14F}"/>
              </a:ext>
            </a:extLst>
          </p:cNvPr>
          <p:cNvSpPr txBox="1"/>
          <p:nvPr/>
        </p:nvSpPr>
        <p:spPr>
          <a:xfrm>
            <a:off x="278206" y="120035"/>
            <a:ext cx="1789933" cy="369332"/>
          </a:xfrm>
          <a:prstGeom prst="rect">
            <a:avLst/>
          </a:prstGeom>
          <a:noFill/>
        </p:spPr>
        <p:txBody>
          <a:bodyPr wrap="square" rtlCol="0">
            <a:spAutoFit/>
          </a:bodyPr>
          <a:lstStyle/>
          <a:p>
            <a:r>
              <a:rPr lang="zh-CN" altLang="en-US" dirty="0"/>
              <a:t>公司发展历程</a:t>
            </a:r>
          </a:p>
        </p:txBody>
      </p:sp>
    </p:spTree>
    <p:extLst>
      <p:ext uri="{BB962C8B-B14F-4D97-AF65-F5344CB8AC3E}">
        <p14:creationId xmlns:p14="http://schemas.microsoft.com/office/powerpoint/2010/main" val="91493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99481D1-FBB7-47A6-9DA0-B2DC666E375B}" type="slidenum">
              <a:rPr lang="zh-CN" altLang="en-US" smtClean="0"/>
              <a:pPr>
                <a:defRPr/>
              </a:pPr>
              <a:t>7</a:t>
            </a:fld>
            <a:endParaRPr lang="zh-CN" altLang="en-US" dirty="0"/>
          </a:p>
        </p:txBody>
      </p:sp>
      <p:sp>
        <p:nvSpPr>
          <p:cNvPr id="11" name="文本框 10">
            <a:extLst>
              <a:ext uri="{FF2B5EF4-FFF2-40B4-BE49-F238E27FC236}">
                <a16:creationId xmlns:a16="http://schemas.microsoft.com/office/drawing/2014/main" id="{195E5896-0C87-4639-A759-69DC2A56C14F}"/>
              </a:ext>
            </a:extLst>
          </p:cNvPr>
          <p:cNvSpPr txBox="1"/>
          <p:nvPr/>
        </p:nvSpPr>
        <p:spPr>
          <a:xfrm>
            <a:off x="278206" y="120035"/>
            <a:ext cx="1789933" cy="369332"/>
          </a:xfrm>
          <a:prstGeom prst="rect">
            <a:avLst/>
          </a:prstGeom>
          <a:noFill/>
        </p:spPr>
        <p:txBody>
          <a:bodyPr wrap="square" rtlCol="0">
            <a:spAutoFit/>
          </a:bodyPr>
          <a:lstStyle/>
          <a:p>
            <a:r>
              <a:rPr lang="zh-CN" altLang="en-US" dirty="0"/>
              <a:t>融资历程</a:t>
            </a:r>
          </a:p>
        </p:txBody>
      </p:sp>
      <p:pic>
        <p:nvPicPr>
          <p:cNvPr id="3" name="图片 2">
            <a:extLst>
              <a:ext uri="{FF2B5EF4-FFF2-40B4-BE49-F238E27FC236}">
                <a16:creationId xmlns:a16="http://schemas.microsoft.com/office/drawing/2014/main" id="{C7530F90-1581-418D-BFC4-2744AF42A885}"/>
              </a:ext>
            </a:extLst>
          </p:cNvPr>
          <p:cNvPicPr>
            <a:picLocks noChangeAspect="1"/>
          </p:cNvPicPr>
          <p:nvPr/>
        </p:nvPicPr>
        <p:blipFill>
          <a:blip r:embed="rId2"/>
          <a:stretch>
            <a:fillRect/>
          </a:stretch>
        </p:blipFill>
        <p:spPr>
          <a:xfrm>
            <a:off x="1362847" y="1870285"/>
            <a:ext cx="9711782" cy="3910688"/>
          </a:xfrm>
          <a:prstGeom prst="rect">
            <a:avLst/>
          </a:prstGeom>
        </p:spPr>
      </p:pic>
      <p:sp>
        <p:nvSpPr>
          <p:cNvPr id="5" name="文本框 4">
            <a:extLst>
              <a:ext uri="{FF2B5EF4-FFF2-40B4-BE49-F238E27FC236}">
                <a16:creationId xmlns:a16="http://schemas.microsoft.com/office/drawing/2014/main" id="{FFCD535B-F49C-436F-9CC7-B4FADB9A7429}"/>
              </a:ext>
            </a:extLst>
          </p:cNvPr>
          <p:cNvSpPr txBox="1"/>
          <p:nvPr/>
        </p:nvSpPr>
        <p:spPr>
          <a:xfrm>
            <a:off x="2357028" y="1123054"/>
            <a:ext cx="829665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华夏幸福</a:t>
            </a:r>
            <a:r>
              <a:rPr lang="en-US" altLang="zh-CN" dirty="0">
                <a:latin typeface="微软雅黑" panose="020B0503020204020204" pitchFamily="34" charset="-122"/>
                <a:ea typeface="微软雅黑" panose="020B0503020204020204" pitchFamily="34" charset="-122"/>
              </a:rPr>
              <a:t>2003</a:t>
            </a:r>
            <a:r>
              <a:rPr lang="zh-CN" altLang="en-US" dirty="0">
                <a:latin typeface="微软雅黑" panose="020B0503020204020204" pitchFamily="34" charset="-122"/>
                <a:ea typeface="微软雅黑" panose="020B0503020204020204" pitchFamily="34" charset="-122"/>
              </a:rPr>
              <a:t>年末</a:t>
            </a:r>
            <a:r>
              <a:rPr lang="en-US" altLang="zh-CN" dirty="0">
                <a:latin typeface="微软雅黑" panose="020B0503020204020204" pitchFamily="34" charset="-122"/>
                <a:ea typeface="微软雅黑" panose="020B0503020204020204" pitchFamily="34" charset="-122"/>
              </a:rPr>
              <a:t>IPO</a:t>
            </a:r>
            <a:r>
              <a:rPr lang="zh-CN" altLang="en-US" dirty="0">
                <a:latin typeface="微软雅黑" panose="020B0503020204020204" pitchFamily="34" charset="-122"/>
                <a:ea typeface="微软雅黑" panose="020B0503020204020204" pitchFamily="34" charset="-122"/>
              </a:rPr>
              <a:t>上市，共融资</a:t>
            </a:r>
            <a:r>
              <a:rPr lang="en-US" altLang="zh-CN" dirty="0">
                <a:latin typeface="微软雅黑" panose="020B0503020204020204" pitchFamily="34" charset="-122"/>
                <a:ea typeface="微软雅黑" panose="020B0503020204020204" pitchFamily="34" charset="-122"/>
              </a:rPr>
              <a:t>2.92</a:t>
            </a:r>
            <a:r>
              <a:rPr lang="zh-CN" altLang="en-US" dirty="0">
                <a:latin typeface="微软雅黑" panose="020B0503020204020204" pitchFamily="34" charset="-122"/>
                <a:ea typeface="微软雅黑" panose="020B0503020204020204" pitchFamily="34" charset="-122"/>
              </a:rPr>
              <a:t>亿人民币；而后定期增发进行融资。</a:t>
            </a:r>
          </a:p>
        </p:txBody>
      </p:sp>
    </p:spTree>
    <p:extLst>
      <p:ext uri="{BB962C8B-B14F-4D97-AF65-F5344CB8AC3E}">
        <p14:creationId xmlns:p14="http://schemas.microsoft.com/office/powerpoint/2010/main" val="153201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A2401D9-54C6-41D3-A4F1-150016CE34E5}"/>
              </a:ext>
            </a:extLst>
          </p:cNvPr>
          <p:cNvSpPr/>
          <p:nvPr/>
        </p:nvSpPr>
        <p:spPr>
          <a:xfrm rot="18886974">
            <a:off x="496161" y="1591798"/>
            <a:ext cx="5006634" cy="4989078"/>
          </a:xfrm>
          <a:custGeom>
            <a:avLst/>
            <a:gdLst>
              <a:gd name="connsiteX0" fmla="*/ 77905 w 4625865"/>
              <a:gd name="connsiteY0" fmla="*/ 691004 h 4625865"/>
              <a:gd name="connsiteX1" fmla="*/ 77905 w 4625865"/>
              <a:gd name="connsiteY1" fmla="*/ 2441659 h 4625865"/>
              <a:gd name="connsiteX2" fmla="*/ 0 w 4625865"/>
              <a:gd name="connsiteY2" fmla="*/ 2363161 h 4625865"/>
              <a:gd name="connsiteX3" fmla="*/ 0 w 4625865"/>
              <a:gd name="connsiteY3" fmla="*/ 768321 h 4625865"/>
              <a:gd name="connsiteX4" fmla="*/ 4625865 w 4625865"/>
              <a:gd name="connsiteY4" fmla="*/ 0 h 4625865"/>
              <a:gd name="connsiteX5" fmla="*/ 4625865 w 4625865"/>
              <a:gd name="connsiteY5" fmla="*/ 4625865 h 4625865"/>
              <a:gd name="connsiteX6" fmla="*/ 2245622 w 4625865"/>
              <a:gd name="connsiteY6" fmla="*/ 4625865 h 4625865"/>
              <a:gd name="connsiteX7" fmla="*/ 2168304 w 4625865"/>
              <a:gd name="connsiteY7" fmla="*/ 4547959 h 4625865"/>
              <a:gd name="connsiteX8" fmla="*/ 4547960 w 4625865"/>
              <a:gd name="connsiteY8" fmla="*/ 4547959 h 4625865"/>
              <a:gd name="connsiteX9" fmla="*/ 4547960 w 4625865"/>
              <a:gd name="connsiteY9" fmla="*/ 77905 h 4625865"/>
              <a:gd name="connsiteX10" fmla="*/ 695668 w 4625865"/>
              <a:gd name="connsiteY10" fmla="*/ 77905 h 4625865"/>
              <a:gd name="connsiteX11" fmla="*/ 774165 w 4625865"/>
              <a:gd name="connsiteY11" fmla="*/ 0 h 462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5865" h="4625865">
                <a:moveTo>
                  <a:pt x="77905" y="691004"/>
                </a:moveTo>
                <a:lnTo>
                  <a:pt x="77905" y="2441659"/>
                </a:lnTo>
                <a:lnTo>
                  <a:pt x="0" y="2363161"/>
                </a:lnTo>
                <a:lnTo>
                  <a:pt x="0" y="768321"/>
                </a:lnTo>
                <a:close/>
                <a:moveTo>
                  <a:pt x="4625865" y="0"/>
                </a:moveTo>
                <a:lnTo>
                  <a:pt x="4625865" y="4625865"/>
                </a:lnTo>
                <a:lnTo>
                  <a:pt x="2245622" y="4625865"/>
                </a:lnTo>
                <a:lnTo>
                  <a:pt x="2168304" y="4547959"/>
                </a:lnTo>
                <a:lnTo>
                  <a:pt x="4547960" y="4547959"/>
                </a:lnTo>
                <a:lnTo>
                  <a:pt x="4547960" y="77905"/>
                </a:lnTo>
                <a:lnTo>
                  <a:pt x="695668" y="77905"/>
                </a:lnTo>
                <a:lnTo>
                  <a:pt x="77416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占位符 7">
            <a:extLst>
              <a:ext uri="{FF2B5EF4-FFF2-40B4-BE49-F238E27FC236}">
                <a16:creationId xmlns:a16="http://schemas.microsoft.com/office/drawing/2014/main" id="{6FD2BCDE-2B30-47F9-B397-D0979E51F30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134" r="9134"/>
          <a:stretch>
            <a:fillRect/>
          </a:stretch>
        </p:blipFill>
        <p:spPr>
          <a:xfrm>
            <a:off x="1" y="908262"/>
            <a:ext cx="6265787" cy="4913611"/>
          </a:xfrm>
        </p:spPr>
      </p:pic>
      <p:sp>
        <p:nvSpPr>
          <p:cNvPr id="9" name="等腰三角形 8">
            <a:extLst>
              <a:ext uri="{FF2B5EF4-FFF2-40B4-BE49-F238E27FC236}">
                <a16:creationId xmlns:a16="http://schemas.microsoft.com/office/drawing/2014/main" id="{B050FA5E-FFD8-42A0-937C-91FD1DAB2C7C}"/>
              </a:ext>
            </a:extLst>
          </p:cNvPr>
          <p:cNvSpPr/>
          <p:nvPr/>
        </p:nvSpPr>
        <p:spPr>
          <a:xfrm flipV="1">
            <a:off x="4180396" y="552322"/>
            <a:ext cx="3516877" cy="1705152"/>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a:extLst>
              <a:ext uri="{FF2B5EF4-FFF2-40B4-BE49-F238E27FC236}">
                <a16:creationId xmlns:a16="http://schemas.microsoft.com/office/drawing/2014/main" id="{C8CF8D56-0B21-4F50-AECA-2EBBEAD94A8D}"/>
              </a:ext>
            </a:extLst>
          </p:cNvPr>
          <p:cNvSpPr/>
          <p:nvPr/>
        </p:nvSpPr>
        <p:spPr>
          <a:xfrm>
            <a:off x="5224537" y="761092"/>
            <a:ext cx="1428596" cy="1036117"/>
          </a:xfrm>
          <a:prstGeom prst="rect">
            <a:avLst/>
          </a:prstGeom>
        </p:spPr>
        <p:txBody>
          <a:bodyPr wrap="none">
            <a:spAutoFit/>
          </a:bodyPr>
          <a:lstStyle/>
          <a:p>
            <a:pPr algn="ctr"/>
            <a:r>
              <a:rPr lang="zh-CN" altLang="en-US" sz="3733" b="1" dirty="0">
                <a:solidFill>
                  <a:schemeClr val="bg1"/>
                </a:solidFill>
                <a:latin typeface="微软雅黑" panose="020B0503020204020204" pitchFamily="34" charset="-122"/>
                <a:ea typeface="微软雅黑" panose="020B0503020204020204" pitchFamily="34" charset="-122"/>
              </a:rPr>
              <a:t>目  录</a:t>
            </a:r>
            <a:endParaRPr lang="en-US" altLang="zh-CN" sz="3733" b="1" dirty="0">
              <a:solidFill>
                <a:schemeClr val="bg1"/>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微软雅黑" panose="020B0503020204020204" pitchFamily="34" charset="-122"/>
                <a:ea typeface="微软雅黑" panose="020B0503020204020204" pitchFamily="34" charset="-122"/>
              </a:rPr>
              <a:t>content</a:t>
            </a:r>
            <a:endParaRPr lang="zh-CN" altLang="en-US" sz="2400" dirty="0">
              <a:solidFill>
                <a:schemeClr val="bg1"/>
              </a:solidFill>
            </a:endParaRPr>
          </a:p>
        </p:txBody>
      </p:sp>
      <p:grpSp>
        <p:nvGrpSpPr>
          <p:cNvPr id="7" name="组合 6">
            <a:extLst>
              <a:ext uri="{FF2B5EF4-FFF2-40B4-BE49-F238E27FC236}">
                <a16:creationId xmlns:a16="http://schemas.microsoft.com/office/drawing/2014/main" id="{0106F217-CFFA-423C-8AB9-8639B9B7D87A}"/>
              </a:ext>
            </a:extLst>
          </p:cNvPr>
          <p:cNvGrpSpPr/>
          <p:nvPr/>
        </p:nvGrpSpPr>
        <p:grpSpPr>
          <a:xfrm>
            <a:off x="7164514" y="3123954"/>
            <a:ext cx="4675433" cy="957095"/>
            <a:chOff x="4905082" y="1136193"/>
            <a:chExt cx="3506576" cy="717821"/>
          </a:xfrm>
        </p:grpSpPr>
        <p:grpSp>
          <p:nvGrpSpPr>
            <p:cNvPr id="5" name="组合 4">
              <a:extLst>
                <a:ext uri="{FF2B5EF4-FFF2-40B4-BE49-F238E27FC236}">
                  <a16:creationId xmlns:a16="http://schemas.microsoft.com/office/drawing/2014/main" id="{1EA1E35A-A0D4-4061-8E30-2B5AA89E5E87}"/>
                </a:ext>
              </a:extLst>
            </p:cNvPr>
            <p:cNvGrpSpPr/>
            <p:nvPr/>
          </p:nvGrpSpPr>
          <p:grpSpPr>
            <a:xfrm>
              <a:off x="4905082" y="1136193"/>
              <a:ext cx="846002" cy="717821"/>
              <a:chOff x="4905082" y="1136193"/>
              <a:chExt cx="846002" cy="717821"/>
            </a:xfrm>
          </p:grpSpPr>
          <p:sp>
            <p:nvSpPr>
              <p:cNvPr id="2" name="菱形 1">
                <a:extLst>
                  <a:ext uri="{FF2B5EF4-FFF2-40B4-BE49-F238E27FC236}">
                    <a16:creationId xmlns:a16="http://schemas.microsoft.com/office/drawing/2014/main" id="{1E562966-5114-4F6F-BAF6-E0B7BD7154CE}"/>
                  </a:ext>
                </a:extLst>
              </p:cNvPr>
              <p:cNvSpPr/>
              <p:nvPr/>
            </p:nvSpPr>
            <p:spPr>
              <a:xfrm>
                <a:off x="4905082" y="1136193"/>
                <a:ext cx="701483" cy="71782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3" name="矩形 2">
                <a:extLst>
                  <a:ext uri="{FF2B5EF4-FFF2-40B4-BE49-F238E27FC236}">
                    <a16:creationId xmlns:a16="http://schemas.microsoft.com/office/drawing/2014/main" id="{5DEB23E1-8ACC-4AB1-94C1-13A8A40107BD}"/>
                  </a:ext>
                </a:extLst>
              </p:cNvPr>
              <p:cNvSpPr/>
              <p:nvPr/>
            </p:nvSpPr>
            <p:spPr>
              <a:xfrm>
                <a:off x="4984002" y="1247834"/>
                <a:ext cx="767082" cy="530914"/>
              </a:xfrm>
              <a:prstGeom prst="rect">
                <a:avLst/>
              </a:prstGeom>
            </p:spPr>
            <p:txBody>
              <a:bodyPr wrap="square">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03</a:t>
                </a:r>
                <a:endParaRPr lang="zh-CN" altLang="en-US" sz="4000" dirty="0"/>
              </a:p>
            </p:txBody>
          </p:sp>
        </p:grpSp>
        <p:sp>
          <p:nvSpPr>
            <p:cNvPr id="6" name="矩形 5">
              <a:extLst>
                <a:ext uri="{FF2B5EF4-FFF2-40B4-BE49-F238E27FC236}">
                  <a16:creationId xmlns:a16="http://schemas.microsoft.com/office/drawing/2014/main" id="{59932855-F6D9-494B-BEDA-B1DECCA711FA}"/>
                </a:ext>
              </a:extLst>
            </p:cNvPr>
            <p:cNvSpPr/>
            <p:nvPr/>
          </p:nvSpPr>
          <p:spPr>
            <a:xfrm>
              <a:off x="5580112" y="1203598"/>
              <a:ext cx="2831546" cy="530914"/>
            </a:xfrm>
            <a:prstGeom prst="rect">
              <a:avLst/>
            </a:prstGeom>
          </p:spPr>
          <p:txBody>
            <a:bodyPr wrap="none">
              <a:spAutoFit/>
            </a:bodyPr>
            <a:lstStyle/>
            <a:p>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公司产品与服务</a:t>
              </a:r>
              <a:endParaRPr lang="zh-CN" altLang="en-US" sz="4000" dirty="0"/>
            </a:p>
          </p:txBody>
        </p:sp>
      </p:grpSp>
    </p:spTree>
    <p:extLst>
      <p:ext uri="{BB962C8B-B14F-4D97-AF65-F5344CB8AC3E}">
        <p14:creationId xmlns:p14="http://schemas.microsoft.com/office/powerpoint/2010/main" val="362002944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p:cTn id="24"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10">
                                            <p:txEl>
                                              <p:pRg st="0" end="0"/>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 calcmode="lin" valueType="num">
                                      <p:cBhvr>
                                        <p:cTn id="30"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10">
                                            <p:txEl>
                                              <p:pRg st="1" end="1"/>
                                            </p:txEl>
                                          </p:spTgt>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2FA3E441-A7B6-4596-89A1-B916ECB25260}"/>
              </a:ext>
            </a:extLst>
          </p:cNvPr>
          <p:cNvSpPr/>
          <p:nvPr/>
        </p:nvSpPr>
        <p:spPr>
          <a:xfrm>
            <a:off x="945082" y="2804571"/>
            <a:ext cx="1804252"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A15CA3DC-F1DB-4515-BF74-E860726C16D0}"/>
              </a:ext>
            </a:extLst>
          </p:cNvPr>
          <p:cNvSpPr/>
          <p:nvPr/>
        </p:nvSpPr>
        <p:spPr>
          <a:xfrm>
            <a:off x="3477582" y="4104573"/>
            <a:ext cx="1804252"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F0D3E7E-9805-4D9C-91CD-11464008B7D4}"/>
              </a:ext>
            </a:extLst>
          </p:cNvPr>
          <p:cNvSpPr/>
          <p:nvPr/>
        </p:nvSpPr>
        <p:spPr>
          <a:xfrm>
            <a:off x="3477582" y="1403310"/>
            <a:ext cx="1804252"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9CD8383-E691-47B2-82A8-F3151A8EF507}"/>
              </a:ext>
            </a:extLst>
          </p:cNvPr>
          <p:cNvSpPr txBox="1"/>
          <p:nvPr/>
        </p:nvSpPr>
        <p:spPr>
          <a:xfrm>
            <a:off x="3802838" y="1675844"/>
            <a:ext cx="1374668" cy="369332"/>
          </a:xfrm>
          <a:prstGeom prst="rect">
            <a:avLst/>
          </a:prstGeom>
          <a:noFill/>
        </p:spPr>
        <p:txBody>
          <a:bodyPr wrap="square" rtlCol="0">
            <a:spAutoFit/>
          </a:bodyPr>
          <a:lstStyle/>
          <a:p>
            <a:r>
              <a:rPr lang="zh-CN" altLang="en-US" dirty="0"/>
              <a:t>产业新城</a:t>
            </a:r>
          </a:p>
        </p:txBody>
      </p:sp>
      <p:cxnSp>
        <p:nvCxnSpPr>
          <p:cNvPr id="20" name="直接箭头连接符 19">
            <a:extLst>
              <a:ext uri="{FF2B5EF4-FFF2-40B4-BE49-F238E27FC236}">
                <a16:creationId xmlns:a16="http://schemas.microsoft.com/office/drawing/2014/main" id="{39B3ACA3-9666-4097-896F-FC6007E41906}"/>
              </a:ext>
            </a:extLst>
          </p:cNvPr>
          <p:cNvCxnSpPr/>
          <p:nvPr/>
        </p:nvCxnSpPr>
        <p:spPr>
          <a:xfrm flipV="1">
            <a:off x="2749334" y="2227702"/>
            <a:ext cx="728248" cy="718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237BDC7-9249-4B50-99E0-73024DE6C268}"/>
              </a:ext>
            </a:extLst>
          </p:cNvPr>
          <p:cNvCxnSpPr>
            <a:cxnSpLocks/>
          </p:cNvCxnSpPr>
          <p:nvPr/>
        </p:nvCxnSpPr>
        <p:spPr>
          <a:xfrm>
            <a:off x="2749334" y="3594699"/>
            <a:ext cx="728248" cy="64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2277BF9-B2A2-46F4-9F21-0DDD0001AE99}"/>
              </a:ext>
            </a:extLst>
          </p:cNvPr>
          <p:cNvSpPr txBox="1"/>
          <p:nvPr/>
        </p:nvSpPr>
        <p:spPr>
          <a:xfrm>
            <a:off x="1207946" y="3077105"/>
            <a:ext cx="1374668" cy="369332"/>
          </a:xfrm>
          <a:prstGeom prst="rect">
            <a:avLst/>
          </a:prstGeom>
          <a:noFill/>
        </p:spPr>
        <p:txBody>
          <a:bodyPr wrap="square" rtlCol="0">
            <a:spAutoFit/>
          </a:bodyPr>
          <a:lstStyle/>
          <a:p>
            <a:r>
              <a:rPr lang="zh-CN" altLang="en-US" dirty="0"/>
              <a:t>产品与服务</a:t>
            </a:r>
          </a:p>
        </p:txBody>
      </p:sp>
      <p:sp>
        <p:nvSpPr>
          <p:cNvPr id="28" name="文本框 27">
            <a:extLst>
              <a:ext uri="{FF2B5EF4-FFF2-40B4-BE49-F238E27FC236}">
                <a16:creationId xmlns:a16="http://schemas.microsoft.com/office/drawing/2014/main" id="{67AEA0BF-8466-4E0A-98BA-C31F8F777D45}"/>
              </a:ext>
            </a:extLst>
          </p:cNvPr>
          <p:cNvSpPr txBox="1"/>
          <p:nvPr/>
        </p:nvSpPr>
        <p:spPr>
          <a:xfrm>
            <a:off x="3802838" y="4377108"/>
            <a:ext cx="1374668" cy="369332"/>
          </a:xfrm>
          <a:prstGeom prst="rect">
            <a:avLst/>
          </a:prstGeom>
          <a:noFill/>
        </p:spPr>
        <p:txBody>
          <a:bodyPr wrap="square" rtlCol="0">
            <a:spAutoFit/>
          </a:bodyPr>
          <a:lstStyle/>
          <a:p>
            <a:r>
              <a:rPr lang="zh-CN" altLang="en-US" dirty="0"/>
              <a:t>产业集群</a:t>
            </a:r>
          </a:p>
        </p:txBody>
      </p:sp>
      <p:sp>
        <p:nvSpPr>
          <p:cNvPr id="30" name="文本框 29">
            <a:extLst>
              <a:ext uri="{FF2B5EF4-FFF2-40B4-BE49-F238E27FC236}">
                <a16:creationId xmlns:a16="http://schemas.microsoft.com/office/drawing/2014/main" id="{13410F37-EE1C-4D6B-B175-A1F8428F7927}"/>
              </a:ext>
            </a:extLst>
          </p:cNvPr>
          <p:cNvSpPr txBox="1"/>
          <p:nvPr/>
        </p:nvSpPr>
        <p:spPr>
          <a:xfrm>
            <a:off x="5899615" y="4238608"/>
            <a:ext cx="5337071" cy="646331"/>
          </a:xfrm>
          <a:prstGeom prst="rect">
            <a:avLst/>
          </a:prstGeom>
          <a:noFill/>
        </p:spPr>
        <p:txBody>
          <a:bodyPr wrap="square">
            <a:spAutoFit/>
          </a:bodyPr>
          <a:lstStyle/>
          <a:p>
            <a:r>
              <a:rPr lang="zh-CN" altLang="en-US" b="0" i="0" u="none" strike="noStrike" dirty="0">
                <a:effectLst/>
                <a:latin typeface="微软雅黑" panose="020B0503020204020204" pitchFamily="34" charset="-122"/>
                <a:ea typeface="微软雅黑" panose="020B0503020204020204" pitchFamily="34" charset="-122"/>
              </a:rPr>
              <a:t>产业优先，为经济发展增添新动力，为区域繁荣蕴育新未来。 </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58B212E-BD58-4B3D-9A5A-F5AEDF4548B9}"/>
              </a:ext>
            </a:extLst>
          </p:cNvPr>
          <p:cNvSpPr txBox="1"/>
          <p:nvPr/>
        </p:nvSpPr>
        <p:spPr>
          <a:xfrm>
            <a:off x="5767417" y="1537344"/>
            <a:ext cx="5530639" cy="646331"/>
          </a:xfrm>
          <a:prstGeom prst="rect">
            <a:avLst/>
          </a:prstGeom>
          <a:noFill/>
        </p:spPr>
        <p:txBody>
          <a:bodyPr wrap="square">
            <a:spAutoFit/>
          </a:bodyPr>
          <a:lstStyle/>
          <a:p>
            <a:r>
              <a:rPr lang="zh-CN" altLang="en-US" b="0" i="0" u="none" strike="noStrike" dirty="0">
                <a:effectLst/>
                <a:latin typeface="微软雅黑" panose="020B0503020204020204" pitchFamily="34" charset="-122"/>
                <a:ea typeface="微软雅黑" panose="020B0503020204020204" pitchFamily="34" charset="-122"/>
              </a:rPr>
              <a:t>着眼于国家发展战略大局，将“产业新城”理想蓝图付诸于行，成就新时代背景下区域经济的换挡升级。</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2DF41ED-5863-4342-B8D4-3D1A6B239A7C}"/>
              </a:ext>
            </a:extLst>
          </p:cNvPr>
          <p:cNvSpPr txBox="1"/>
          <p:nvPr/>
        </p:nvSpPr>
        <p:spPr>
          <a:xfrm>
            <a:off x="256217" y="91494"/>
            <a:ext cx="6097022" cy="369332"/>
          </a:xfrm>
          <a:prstGeom prst="rect">
            <a:avLst/>
          </a:prstGeom>
          <a:noFill/>
        </p:spPr>
        <p:txBody>
          <a:bodyPr wrap="square">
            <a:spAutoFit/>
          </a:bodyPr>
          <a:lstStyle/>
          <a:p>
            <a:r>
              <a:rPr lang="zh-CN" altLang="en-US" dirty="0"/>
              <a:t>公司产品与服务</a:t>
            </a:r>
          </a:p>
        </p:txBody>
      </p:sp>
    </p:spTree>
    <p:extLst>
      <p:ext uri="{BB962C8B-B14F-4D97-AF65-F5344CB8AC3E}">
        <p14:creationId xmlns:p14="http://schemas.microsoft.com/office/powerpoint/2010/main" val="89941958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14112</TotalTime>
  <Words>3139</Words>
  <Application>Microsoft Office PowerPoint</Application>
  <PresentationFormat>宽屏</PresentationFormat>
  <Paragraphs>173</Paragraphs>
  <Slides>24</Slides>
  <Notes>17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3" baseType="lpstr">
      <vt:lpstr>PingFang SC</vt:lpstr>
      <vt:lpstr>等线</vt:lpstr>
      <vt:lpstr>等线 Light</vt:lpstr>
      <vt:lpstr>微软雅黑</vt:lpstr>
      <vt:lpstr>微软雅黑</vt:lpstr>
      <vt:lpstr>微软雅黑 Light</vt:lpstr>
      <vt:lpstr>Arial</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产业新城-华夏幸福产业新城PPP模式 </vt:lpstr>
      <vt:lpstr>产业新城-华夏幸福产业新城PPP模式 </vt:lpstr>
      <vt:lpstr>产业新城 – 一级二级开发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jithink@126.com</dc:creator>
  <cp:lastModifiedBy>YUDONG ZHOU</cp:lastModifiedBy>
  <cp:revision>326</cp:revision>
  <dcterms:created xsi:type="dcterms:W3CDTF">2020-03-19T06:43:07Z</dcterms:created>
  <dcterms:modified xsi:type="dcterms:W3CDTF">2020-08-13T09:27:37Z</dcterms:modified>
</cp:coreProperties>
</file>